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Lato Light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24743-7FEB-4A4C-A0EE-863169A36DC3}">
  <a:tblStyle styleId="{CC424743-7FEB-4A4C-A0EE-863169A36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587b5fa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587b5fa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587b5fa1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587b5fa1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59815ab9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59815ab9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5e1fceb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5e1fceb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59815ab9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59815ab9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5e1fceb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5e1fcebc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587b5fa11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587b5fa11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587b5fa11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c587b5fa11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5e1fcebc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c5e1fcebc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5e1fcebcf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c5e1fcebcf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44ba2106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44ba2106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563d59f7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563d59f7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c587b5fa1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c587b5fa11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5e1fcebcf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5e1fcebcf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587b5fa11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587b5fa11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c587b5fa11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c587b5fa11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c44ba210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c44ba2106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44ba2106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44ba2106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c587b5fa11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c587b5fa11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587b5fa11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587b5fa11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44ba210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44ba210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6563d59f7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6563d59f7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587b5fa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587b5fa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587b5fa1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587b5fa1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587b5fa1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587b5fa1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63d59f7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63d59f7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5e0f0e1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5e0f0e1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5e0f0e19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5e0f0e19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587b5fa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587b5fa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436975" y="1609100"/>
            <a:ext cx="6270300" cy="17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853950" y="3186075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1528088" y="1587675"/>
            <a:ext cx="19155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275488" y="1989650"/>
            <a:ext cx="2168100" cy="5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3256339" y="1747050"/>
            <a:ext cx="12531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3"/>
          </p:nvPr>
        </p:nvSpPr>
        <p:spPr>
          <a:xfrm>
            <a:off x="1561088" y="2958575"/>
            <a:ext cx="18825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1238888" y="3358825"/>
            <a:ext cx="2204700" cy="5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4939" y="1747049"/>
            <a:ext cx="12531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6"/>
          </p:nvPr>
        </p:nvSpPr>
        <p:spPr>
          <a:xfrm>
            <a:off x="5700400" y="1587675"/>
            <a:ext cx="19155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700414" y="1985875"/>
            <a:ext cx="2204700" cy="5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3256339" y="3127360"/>
            <a:ext cx="12531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9"/>
          </p:nvPr>
        </p:nvSpPr>
        <p:spPr>
          <a:xfrm>
            <a:off x="3486450" y="2951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4939" y="3127349"/>
            <a:ext cx="12531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14"/>
          </p:nvPr>
        </p:nvSpPr>
        <p:spPr>
          <a:xfrm>
            <a:off x="5700401" y="2958575"/>
            <a:ext cx="19155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5700414" y="3356775"/>
            <a:ext cx="2204700" cy="5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241575" y="1771413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061475" y="2173388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 hasCustomPrompt="1"/>
          </p:nvPr>
        </p:nvSpPr>
        <p:spPr>
          <a:xfrm>
            <a:off x="1572775" y="1317763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3"/>
          </p:nvPr>
        </p:nvSpPr>
        <p:spPr>
          <a:xfrm>
            <a:off x="3486450" y="2951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 idx="4"/>
          </p:nvPr>
        </p:nvSpPr>
        <p:spPr>
          <a:xfrm>
            <a:off x="1241575" y="3428038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1061475" y="3830013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6" hasCustomPrompt="1"/>
          </p:nvPr>
        </p:nvSpPr>
        <p:spPr>
          <a:xfrm>
            <a:off x="1572775" y="2974388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7"/>
          </p:nvPr>
        </p:nvSpPr>
        <p:spPr>
          <a:xfrm>
            <a:off x="3614275" y="1771413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8"/>
          </p:nvPr>
        </p:nvSpPr>
        <p:spPr>
          <a:xfrm>
            <a:off x="3434125" y="2173388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9" hasCustomPrompt="1"/>
          </p:nvPr>
        </p:nvSpPr>
        <p:spPr>
          <a:xfrm>
            <a:off x="3945475" y="1317763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13"/>
          </p:nvPr>
        </p:nvSpPr>
        <p:spPr>
          <a:xfrm>
            <a:off x="3614275" y="3428038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>
            <a:off x="3434125" y="3830013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5" hasCustomPrompt="1"/>
          </p:nvPr>
        </p:nvSpPr>
        <p:spPr>
          <a:xfrm>
            <a:off x="3945475" y="2974388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ctrTitle" idx="16"/>
          </p:nvPr>
        </p:nvSpPr>
        <p:spPr>
          <a:xfrm>
            <a:off x="5986975" y="1771413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7"/>
          </p:nvPr>
        </p:nvSpPr>
        <p:spPr>
          <a:xfrm>
            <a:off x="5806825" y="2173388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18" hasCustomPrompt="1"/>
          </p:nvPr>
        </p:nvSpPr>
        <p:spPr>
          <a:xfrm>
            <a:off x="6318175" y="1317763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19"/>
          </p:nvPr>
        </p:nvSpPr>
        <p:spPr>
          <a:xfrm>
            <a:off x="5986975" y="3428038"/>
            <a:ext cx="191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0"/>
          </p:nvPr>
        </p:nvSpPr>
        <p:spPr>
          <a:xfrm>
            <a:off x="5806825" y="3830013"/>
            <a:ext cx="2275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21" hasCustomPrompt="1"/>
          </p:nvPr>
        </p:nvSpPr>
        <p:spPr>
          <a:xfrm>
            <a:off x="6318175" y="2974388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4198426" y="1320161"/>
            <a:ext cx="168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4198425" y="1728072"/>
            <a:ext cx="16860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5690877" y="1518450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3"/>
          </p:nvPr>
        </p:nvSpPr>
        <p:spPr>
          <a:xfrm>
            <a:off x="4506826" y="3481543"/>
            <a:ext cx="137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4198425" y="3885697"/>
            <a:ext cx="16860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5" hasCustomPrompt="1"/>
          </p:nvPr>
        </p:nvSpPr>
        <p:spPr>
          <a:xfrm>
            <a:off x="5690877" y="2583374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ctrTitle" idx="6"/>
          </p:nvPr>
        </p:nvSpPr>
        <p:spPr>
          <a:xfrm>
            <a:off x="6752467" y="2379500"/>
            <a:ext cx="16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7"/>
          </p:nvPr>
        </p:nvSpPr>
        <p:spPr>
          <a:xfrm>
            <a:off x="6752475" y="2783647"/>
            <a:ext cx="16860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8" hasCustomPrompt="1"/>
          </p:nvPr>
        </p:nvSpPr>
        <p:spPr>
          <a:xfrm>
            <a:off x="5690877" y="3648297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 idx="9"/>
          </p:nvPr>
        </p:nvSpPr>
        <p:spPr>
          <a:xfrm>
            <a:off x="5212400" y="2189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872913" y="2089875"/>
            <a:ext cx="4045200" cy="7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3872925" y="2837775"/>
            <a:ext cx="35829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 hasCustomPrompt="1"/>
          </p:nvPr>
        </p:nvSpPr>
        <p:spPr>
          <a:xfrm>
            <a:off x="1332110" y="201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9388" y="2793296"/>
            <a:ext cx="4045200" cy="7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35150" y="3388796"/>
            <a:ext cx="40737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2" hasCustomPrompt="1"/>
          </p:nvPr>
        </p:nvSpPr>
        <p:spPr>
          <a:xfrm>
            <a:off x="3759015" y="1738326"/>
            <a:ext cx="1209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 flipH="1">
            <a:off x="0" y="0"/>
            <a:ext cx="9144000" cy="5139328"/>
          </a:xfrm>
          <a:custGeom>
            <a:avLst/>
            <a:gdLst/>
            <a:ahLst/>
            <a:cxnLst/>
            <a:rect l="l" t="t" r="r" b="b"/>
            <a:pathLst>
              <a:path w="285750" h="160604" extrusionOk="0">
                <a:moveTo>
                  <a:pt x="205014" y="17122"/>
                </a:moveTo>
                <a:lnTo>
                  <a:pt x="205014" y="17134"/>
                </a:lnTo>
                <a:lnTo>
                  <a:pt x="214872" y="17134"/>
                </a:lnTo>
                <a:lnTo>
                  <a:pt x="214920" y="17205"/>
                </a:lnTo>
                <a:lnTo>
                  <a:pt x="219766" y="25480"/>
                </a:lnTo>
                <a:lnTo>
                  <a:pt x="219837" y="25587"/>
                </a:lnTo>
                <a:lnTo>
                  <a:pt x="229672" y="25587"/>
                </a:lnTo>
                <a:lnTo>
                  <a:pt x="229707" y="25659"/>
                </a:lnTo>
                <a:lnTo>
                  <a:pt x="234565" y="33934"/>
                </a:lnTo>
                <a:lnTo>
                  <a:pt x="234625" y="34041"/>
                </a:lnTo>
                <a:lnTo>
                  <a:pt x="244531" y="34041"/>
                </a:lnTo>
                <a:lnTo>
                  <a:pt x="244483" y="34100"/>
                </a:lnTo>
                <a:lnTo>
                  <a:pt x="244554" y="34219"/>
                </a:lnTo>
                <a:lnTo>
                  <a:pt x="249400" y="42494"/>
                </a:lnTo>
                <a:lnTo>
                  <a:pt x="249472" y="42601"/>
                </a:lnTo>
                <a:lnTo>
                  <a:pt x="259425" y="42601"/>
                </a:lnTo>
                <a:lnTo>
                  <a:pt x="259425" y="42590"/>
                </a:lnTo>
                <a:lnTo>
                  <a:pt x="264259" y="50841"/>
                </a:lnTo>
                <a:lnTo>
                  <a:pt x="264295" y="50900"/>
                </a:lnTo>
                <a:lnTo>
                  <a:pt x="264259" y="50971"/>
                </a:lnTo>
                <a:lnTo>
                  <a:pt x="259413" y="59246"/>
                </a:lnTo>
                <a:lnTo>
                  <a:pt x="259342" y="59353"/>
                </a:lnTo>
                <a:lnTo>
                  <a:pt x="259413" y="59473"/>
                </a:lnTo>
                <a:lnTo>
                  <a:pt x="264259" y="67735"/>
                </a:lnTo>
                <a:lnTo>
                  <a:pt x="264295" y="67807"/>
                </a:lnTo>
                <a:lnTo>
                  <a:pt x="264259" y="67878"/>
                </a:lnTo>
                <a:lnTo>
                  <a:pt x="259413" y="76153"/>
                </a:lnTo>
                <a:lnTo>
                  <a:pt x="259342" y="76260"/>
                </a:lnTo>
                <a:lnTo>
                  <a:pt x="259413" y="76379"/>
                </a:lnTo>
                <a:lnTo>
                  <a:pt x="264259" y="84642"/>
                </a:lnTo>
                <a:lnTo>
                  <a:pt x="264295" y="84714"/>
                </a:lnTo>
                <a:lnTo>
                  <a:pt x="264259" y="84785"/>
                </a:lnTo>
                <a:lnTo>
                  <a:pt x="259413" y="93060"/>
                </a:lnTo>
                <a:lnTo>
                  <a:pt x="259342" y="93167"/>
                </a:lnTo>
                <a:lnTo>
                  <a:pt x="259413" y="93274"/>
                </a:lnTo>
                <a:lnTo>
                  <a:pt x="264259" y="101549"/>
                </a:lnTo>
                <a:lnTo>
                  <a:pt x="264295" y="101621"/>
                </a:lnTo>
                <a:lnTo>
                  <a:pt x="264259" y="101692"/>
                </a:lnTo>
                <a:lnTo>
                  <a:pt x="259413" y="109955"/>
                </a:lnTo>
                <a:lnTo>
                  <a:pt x="259366" y="110026"/>
                </a:lnTo>
                <a:lnTo>
                  <a:pt x="249448" y="110026"/>
                </a:lnTo>
                <a:lnTo>
                  <a:pt x="249388" y="110134"/>
                </a:lnTo>
                <a:lnTo>
                  <a:pt x="244531" y="118408"/>
                </a:lnTo>
                <a:lnTo>
                  <a:pt x="244495" y="118480"/>
                </a:lnTo>
                <a:lnTo>
                  <a:pt x="234636" y="118480"/>
                </a:lnTo>
                <a:lnTo>
                  <a:pt x="234565" y="118587"/>
                </a:lnTo>
                <a:lnTo>
                  <a:pt x="229719" y="126862"/>
                </a:lnTo>
                <a:lnTo>
                  <a:pt x="229672" y="126933"/>
                </a:lnTo>
                <a:lnTo>
                  <a:pt x="219837" y="126933"/>
                </a:lnTo>
                <a:lnTo>
                  <a:pt x="219777" y="127040"/>
                </a:lnTo>
                <a:lnTo>
                  <a:pt x="214920" y="135315"/>
                </a:lnTo>
                <a:lnTo>
                  <a:pt x="214884" y="135387"/>
                </a:lnTo>
                <a:lnTo>
                  <a:pt x="205014" y="135387"/>
                </a:lnTo>
                <a:lnTo>
                  <a:pt x="205014" y="135399"/>
                </a:lnTo>
                <a:lnTo>
                  <a:pt x="204966" y="135315"/>
                </a:lnTo>
                <a:lnTo>
                  <a:pt x="200120" y="127040"/>
                </a:lnTo>
                <a:lnTo>
                  <a:pt x="200061" y="126933"/>
                </a:lnTo>
                <a:lnTo>
                  <a:pt x="190190" y="126933"/>
                </a:lnTo>
                <a:lnTo>
                  <a:pt x="190143" y="126862"/>
                </a:lnTo>
                <a:lnTo>
                  <a:pt x="185297" y="118587"/>
                </a:lnTo>
                <a:lnTo>
                  <a:pt x="185226" y="118480"/>
                </a:lnTo>
                <a:lnTo>
                  <a:pt x="175391" y="118480"/>
                </a:lnTo>
                <a:lnTo>
                  <a:pt x="175343" y="118408"/>
                </a:lnTo>
                <a:lnTo>
                  <a:pt x="170498" y="110134"/>
                </a:lnTo>
                <a:lnTo>
                  <a:pt x="170438" y="110026"/>
                </a:lnTo>
                <a:lnTo>
                  <a:pt x="160568" y="110026"/>
                </a:lnTo>
                <a:lnTo>
                  <a:pt x="160532" y="109955"/>
                </a:lnTo>
                <a:lnTo>
                  <a:pt x="155674" y="101680"/>
                </a:lnTo>
                <a:lnTo>
                  <a:pt x="155639" y="101609"/>
                </a:lnTo>
                <a:lnTo>
                  <a:pt x="155674" y="101549"/>
                </a:lnTo>
                <a:lnTo>
                  <a:pt x="160532" y="93286"/>
                </a:lnTo>
                <a:lnTo>
                  <a:pt x="160603" y="93179"/>
                </a:lnTo>
                <a:lnTo>
                  <a:pt x="160532" y="93060"/>
                </a:lnTo>
                <a:lnTo>
                  <a:pt x="155686" y="84785"/>
                </a:lnTo>
                <a:lnTo>
                  <a:pt x="155639" y="84714"/>
                </a:lnTo>
                <a:lnTo>
                  <a:pt x="155686" y="84642"/>
                </a:lnTo>
                <a:lnTo>
                  <a:pt x="160532" y="76367"/>
                </a:lnTo>
                <a:lnTo>
                  <a:pt x="160603" y="76260"/>
                </a:lnTo>
                <a:lnTo>
                  <a:pt x="160532" y="76141"/>
                </a:lnTo>
                <a:lnTo>
                  <a:pt x="155686" y="67878"/>
                </a:lnTo>
                <a:lnTo>
                  <a:pt x="155639" y="67807"/>
                </a:lnTo>
                <a:lnTo>
                  <a:pt x="155686" y="67735"/>
                </a:lnTo>
                <a:lnTo>
                  <a:pt x="160532" y="59473"/>
                </a:lnTo>
                <a:lnTo>
                  <a:pt x="160603" y="59353"/>
                </a:lnTo>
                <a:lnTo>
                  <a:pt x="160532" y="59246"/>
                </a:lnTo>
                <a:lnTo>
                  <a:pt x="155686" y="50971"/>
                </a:lnTo>
                <a:lnTo>
                  <a:pt x="155639" y="50900"/>
                </a:lnTo>
                <a:lnTo>
                  <a:pt x="155686" y="50841"/>
                </a:lnTo>
                <a:lnTo>
                  <a:pt x="160508" y="42601"/>
                </a:lnTo>
                <a:lnTo>
                  <a:pt x="170450" y="42601"/>
                </a:lnTo>
                <a:lnTo>
                  <a:pt x="170509" y="42494"/>
                </a:lnTo>
                <a:lnTo>
                  <a:pt x="175367" y="34219"/>
                </a:lnTo>
                <a:lnTo>
                  <a:pt x="175427" y="34100"/>
                </a:lnTo>
                <a:lnTo>
                  <a:pt x="175391" y="34041"/>
                </a:lnTo>
                <a:lnTo>
                  <a:pt x="185237" y="34041"/>
                </a:lnTo>
                <a:lnTo>
                  <a:pt x="185297" y="33934"/>
                </a:lnTo>
                <a:lnTo>
                  <a:pt x="190143" y="25659"/>
                </a:lnTo>
                <a:lnTo>
                  <a:pt x="190190" y="25587"/>
                </a:lnTo>
                <a:lnTo>
                  <a:pt x="200049" y="25587"/>
                </a:lnTo>
                <a:lnTo>
                  <a:pt x="200120" y="25480"/>
                </a:lnTo>
                <a:lnTo>
                  <a:pt x="204966" y="17205"/>
                </a:lnTo>
                <a:lnTo>
                  <a:pt x="205014" y="17122"/>
                </a:lnTo>
                <a:close/>
                <a:moveTo>
                  <a:pt x="0" y="1"/>
                </a:moveTo>
                <a:lnTo>
                  <a:pt x="0" y="160604"/>
                </a:lnTo>
                <a:lnTo>
                  <a:pt x="285750" y="160604"/>
                </a:lnTo>
                <a:lnTo>
                  <a:pt x="285750" y="1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300237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910850" y="1351775"/>
            <a:ext cx="31098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4910850" y="2702875"/>
            <a:ext cx="31098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910850" y="951200"/>
            <a:ext cx="310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5059950" y="1937775"/>
            <a:ext cx="27423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⬢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507608" y="2404450"/>
            <a:ext cx="26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503912" y="2810346"/>
            <a:ext cx="2609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2"/>
          </p:nvPr>
        </p:nvSpPr>
        <p:spPr>
          <a:xfrm>
            <a:off x="4996432" y="2404450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4992687" y="2810346"/>
            <a:ext cx="264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4"/>
          </p:nvPr>
        </p:nvSpPr>
        <p:spPr>
          <a:xfrm>
            <a:off x="1904500" y="452325"/>
            <a:ext cx="53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1507608" y="3120825"/>
            <a:ext cx="26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1503900" y="3526724"/>
            <a:ext cx="2609700" cy="7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2"/>
          </p:nvPr>
        </p:nvSpPr>
        <p:spPr>
          <a:xfrm>
            <a:off x="4996432" y="3120825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3"/>
          </p:nvPr>
        </p:nvSpPr>
        <p:spPr>
          <a:xfrm>
            <a:off x="4992675" y="3526724"/>
            <a:ext cx="2643900" cy="7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4"/>
          </p:nvPr>
        </p:nvSpPr>
        <p:spPr>
          <a:xfrm>
            <a:off x="2711225" y="452325"/>
            <a:ext cx="37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149088" y="1709400"/>
            <a:ext cx="303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1"/>
          </p:nvPr>
        </p:nvSpPr>
        <p:spPr>
          <a:xfrm>
            <a:off x="1358075" y="2343901"/>
            <a:ext cx="2609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 idx="2"/>
          </p:nvPr>
        </p:nvSpPr>
        <p:spPr>
          <a:xfrm>
            <a:off x="4959801" y="1709400"/>
            <a:ext cx="303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3"/>
          </p:nvPr>
        </p:nvSpPr>
        <p:spPr>
          <a:xfrm>
            <a:off x="5151650" y="2343901"/>
            <a:ext cx="26439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2482037" y="1554675"/>
            <a:ext cx="367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2482038" y="1960575"/>
            <a:ext cx="36735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4158454" y="2998777"/>
            <a:ext cx="367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3"/>
          </p:nvPr>
        </p:nvSpPr>
        <p:spPr>
          <a:xfrm>
            <a:off x="4158463" y="3404675"/>
            <a:ext cx="36735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4"/>
          </p:nvPr>
        </p:nvSpPr>
        <p:spPr>
          <a:xfrm>
            <a:off x="1394975" y="452325"/>
            <a:ext cx="635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599375" y="2086950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ctrTitle" idx="2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 idx="3" hasCustomPrompt="1"/>
          </p:nvPr>
        </p:nvSpPr>
        <p:spPr>
          <a:xfrm>
            <a:off x="5501150" y="2237251"/>
            <a:ext cx="79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4"/>
          <p:cNvSpPr txBox="1">
            <a:spLocks noGrp="1"/>
          </p:cNvSpPr>
          <p:nvPr>
            <p:ph type="ctrTitle" idx="4"/>
          </p:nvPr>
        </p:nvSpPr>
        <p:spPr>
          <a:xfrm>
            <a:off x="402436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5"/>
          </p:nvPr>
        </p:nvSpPr>
        <p:spPr>
          <a:xfrm>
            <a:off x="747736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 idx="6" hasCustomPrompt="1"/>
          </p:nvPr>
        </p:nvSpPr>
        <p:spPr>
          <a:xfrm>
            <a:off x="2878073" y="2237251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431484" y="150953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431484" y="19242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 idx="2" hasCustomPrompt="1"/>
          </p:nvPr>
        </p:nvSpPr>
        <p:spPr>
          <a:xfrm>
            <a:off x="2494862" y="1770650"/>
            <a:ext cx="768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>
            <a:spLocks noGrp="1"/>
          </p:cNvSpPr>
          <p:nvPr>
            <p:ph type="ctrTitle" idx="3"/>
          </p:nvPr>
        </p:nvSpPr>
        <p:spPr>
          <a:xfrm>
            <a:off x="5674609" y="299808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4"/>
          </p:nvPr>
        </p:nvSpPr>
        <p:spPr>
          <a:xfrm>
            <a:off x="5674609" y="34127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5" hasCustomPrompt="1"/>
          </p:nvPr>
        </p:nvSpPr>
        <p:spPr>
          <a:xfrm>
            <a:off x="4737987" y="3259200"/>
            <a:ext cx="768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 idx="6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2206834" y="158573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2206834" y="2000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 idx="2" hasCustomPrompt="1"/>
          </p:nvPr>
        </p:nvSpPr>
        <p:spPr>
          <a:xfrm>
            <a:off x="1279512" y="1846850"/>
            <a:ext cx="768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>
            <a:spLocks noGrp="1"/>
          </p:cNvSpPr>
          <p:nvPr>
            <p:ph type="ctrTitle" idx="3"/>
          </p:nvPr>
        </p:nvSpPr>
        <p:spPr>
          <a:xfrm>
            <a:off x="4223572" y="307428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4"/>
          </p:nvPr>
        </p:nvSpPr>
        <p:spPr>
          <a:xfrm>
            <a:off x="4223572" y="34889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5" hasCustomPrompt="1"/>
          </p:nvPr>
        </p:nvSpPr>
        <p:spPr>
          <a:xfrm>
            <a:off x="3298949" y="3335400"/>
            <a:ext cx="768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 idx="6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ctrTitle" idx="7"/>
          </p:nvPr>
        </p:nvSpPr>
        <p:spPr>
          <a:xfrm>
            <a:off x="6016709" y="164219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8"/>
          </p:nvPr>
        </p:nvSpPr>
        <p:spPr>
          <a:xfrm>
            <a:off x="6016709" y="205691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 idx="9" hasCustomPrompt="1"/>
          </p:nvPr>
        </p:nvSpPr>
        <p:spPr>
          <a:xfrm>
            <a:off x="5080087" y="1903313"/>
            <a:ext cx="768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3416100" y="3060650"/>
            <a:ext cx="23118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2690775" y="2042850"/>
            <a:ext cx="3762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 hasCustomPrompt="1"/>
          </p:nvPr>
        </p:nvSpPr>
        <p:spPr>
          <a:xfrm>
            <a:off x="651750" y="692100"/>
            <a:ext cx="34359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651475" y="1817825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 idx="2" hasCustomPrompt="1"/>
          </p:nvPr>
        </p:nvSpPr>
        <p:spPr>
          <a:xfrm>
            <a:off x="5070600" y="2783231"/>
            <a:ext cx="34359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3"/>
          </p:nvPr>
        </p:nvSpPr>
        <p:spPr>
          <a:xfrm>
            <a:off x="5070300" y="3909006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 hasCustomPrompt="1"/>
          </p:nvPr>
        </p:nvSpPr>
        <p:spPr>
          <a:xfrm>
            <a:off x="2701350" y="799500"/>
            <a:ext cx="37413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2853750" y="1883550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2" hasCustomPrompt="1"/>
          </p:nvPr>
        </p:nvSpPr>
        <p:spPr>
          <a:xfrm>
            <a:off x="4851163" y="2538525"/>
            <a:ext cx="37413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3"/>
          </p:nvPr>
        </p:nvSpPr>
        <p:spPr>
          <a:xfrm>
            <a:off x="5003563" y="3622600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4" hasCustomPrompt="1"/>
          </p:nvPr>
        </p:nvSpPr>
        <p:spPr>
          <a:xfrm>
            <a:off x="550938" y="2538525"/>
            <a:ext cx="37413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5"/>
          </p:nvPr>
        </p:nvSpPr>
        <p:spPr>
          <a:xfrm>
            <a:off x="703338" y="3622600"/>
            <a:ext cx="3435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2259100" y="4202925"/>
            <a:ext cx="462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342550" y="4450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7700" y="1529899"/>
            <a:ext cx="7268700" cy="2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unito Light"/>
              <a:buChar char="⬣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1"/>
          </p:nvPr>
        </p:nvSpPr>
        <p:spPr>
          <a:xfrm>
            <a:off x="2804250" y="2682455"/>
            <a:ext cx="35355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1163913" y="3416650"/>
            <a:ext cx="216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2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3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4"/>
          </p:nvPr>
        </p:nvSpPr>
        <p:spPr>
          <a:xfrm>
            <a:off x="1636288" y="2480300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5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6"/>
          </p:nvPr>
        </p:nvSpPr>
        <p:spPr>
          <a:xfrm>
            <a:off x="6229802" y="24653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subTitle" idx="1"/>
          </p:nvPr>
        </p:nvSpPr>
        <p:spPr>
          <a:xfrm>
            <a:off x="1155950" y="3142475"/>
            <a:ext cx="21666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ubTitle" idx="2"/>
          </p:nvPr>
        </p:nvSpPr>
        <p:spPr>
          <a:xfrm>
            <a:off x="3533036" y="3142475"/>
            <a:ext cx="21075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3"/>
          </p:nvPr>
        </p:nvSpPr>
        <p:spPr>
          <a:xfrm>
            <a:off x="5880550" y="3142475"/>
            <a:ext cx="21075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subTitle" idx="4"/>
          </p:nvPr>
        </p:nvSpPr>
        <p:spPr>
          <a:xfrm>
            <a:off x="1330250" y="2806725"/>
            <a:ext cx="18180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5"/>
          </p:nvPr>
        </p:nvSpPr>
        <p:spPr>
          <a:xfrm>
            <a:off x="3677786" y="2806718"/>
            <a:ext cx="18180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6"/>
          </p:nvPr>
        </p:nvSpPr>
        <p:spPr>
          <a:xfrm>
            <a:off x="6057250" y="2797750"/>
            <a:ext cx="1754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2"/>
          </p:nvPr>
        </p:nvSpPr>
        <p:spPr>
          <a:xfrm>
            <a:off x="1413834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1"/>
          </p:nvPr>
        </p:nvSpPr>
        <p:spPr>
          <a:xfrm>
            <a:off x="1413825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title" idx="3"/>
          </p:nvPr>
        </p:nvSpPr>
        <p:spPr>
          <a:xfrm>
            <a:off x="3975616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4"/>
          </p:nvPr>
        </p:nvSpPr>
        <p:spPr>
          <a:xfrm>
            <a:off x="3975626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title" idx="5"/>
          </p:nvPr>
        </p:nvSpPr>
        <p:spPr>
          <a:xfrm>
            <a:off x="6527849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6"/>
          </p:nvPr>
        </p:nvSpPr>
        <p:spPr>
          <a:xfrm>
            <a:off x="6527850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title" idx="7"/>
          </p:nvPr>
        </p:nvSpPr>
        <p:spPr>
          <a:xfrm>
            <a:off x="1413834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8"/>
          </p:nvPr>
        </p:nvSpPr>
        <p:spPr>
          <a:xfrm>
            <a:off x="1413825" y="34086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 idx="9"/>
          </p:nvPr>
        </p:nvSpPr>
        <p:spPr>
          <a:xfrm>
            <a:off x="3975616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3"/>
          </p:nvPr>
        </p:nvSpPr>
        <p:spPr>
          <a:xfrm>
            <a:off x="3975626" y="3408598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14"/>
          </p:nvPr>
        </p:nvSpPr>
        <p:spPr>
          <a:xfrm>
            <a:off x="6527849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15"/>
          </p:nvPr>
        </p:nvSpPr>
        <p:spPr>
          <a:xfrm>
            <a:off x="6527850" y="3408598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1"/>
          </p:nvPr>
        </p:nvSpPr>
        <p:spPr>
          <a:xfrm>
            <a:off x="1291275" y="2047675"/>
            <a:ext cx="1961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3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4"/>
          </p:nvPr>
        </p:nvSpPr>
        <p:spPr>
          <a:xfrm>
            <a:off x="5871624" y="2047675"/>
            <a:ext cx="1961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title" idx="5"/>
          </p:nvPr>
        </p:nvSpPr>
        <p:spPr>
          <a:xfrm>
            <a:off x="1813550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6"/>
          </p:nvPr>
        </p:nvSpPr>
        <p:spPr>
          <a:xfrm>
            <a:off x="1291275" y="3410026"/>
            <a:ext cx="1961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7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8"/>
          </p:nvPr>
        </p:nvSpPr>
        <p:spPr>
          <a:xfrm>
            <a:off x="5871624" y="3410026"/>
            <a:ext cx="1961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2"/>
          </p:nvPr>
        </p:nvSpPr>
        <p:spPr>
          <a:xfrm>
            <a:off x="2109213" y="1558800"/>
            <a:ext cx="22206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2109213" y="1895275"/>
            <a:ext cx="22206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3"/>
          </p:nvPr>
        </p:nvSpPr>
        <p:spPr>
          <a:xfrm>
            <a:off x="5532708" y="1558800"/>
            <a:ext cx="22206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4"/>
          </p:nvPr>
        </p:nvSpPr>
        <p:spPr>
          <a:xfrm>
            <a:off x="5532714" y="1895275"/>
            <a:ext cx="22206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5"/>
          </p:nvPr>
        </p:nvSpPr>
        <p:spPr>
          <a:xfrm>
            <a:off x="2109213" y="2926648"/>
            <a:ext cx="22206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6"/>
          </p:nvPr>
        </p:nvSpPr>
        <p:spPr>
          <a:xfrm>
            <a:off x="2109213" y="3257625"/>
            <a:ext cx="22206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7"/>
          </p:nvPr>
        </p:nvSpPr>
        <p:spPr>
          <a:xfrm>
            <a:off x="5532708" y="2926651"/>
            <a:ext cx="22206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8"/>
          </p:nvPr>
        </p:nvSpPr>
        <p:spPr>
          <a:xfrm>
            <a:off x="5532714" y="3257625"/>
            <a:ext cx="22206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1623500" y="1453700"/>
            <a:ext cx="5006700" cy="24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⬢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2148025" y="452325"/>
            <a:ext cx="48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98113" y="43943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5338940" y="4162984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693800" y="1302525"/>
            <a:ext cx="2669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823625" y="2538025"/>
            <a:ext cx="25596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1"/>
          </p:nvPr>
        </p:nvSpPr>
        <p:spPr>
          <a:xfrm>
            <a:off x="6426325" y="954825"/>
            <a:ext cx="1934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subTitle" idx="1"/>
          </p:nvPr>
        </p:nvSpPr>
        <p:spPr>
          <a:xfrm>
            <a:off x="1487750" y="2454375"/>
            <a:ext cx="18513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5227750" y="2454375"/>
            <a:ext cx="18513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497550" y="264550"/>
            <a:ext cx="3510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44"/>
          <p:cNvSpPr txBox="1">
            <a:spLocks noGrp="1"/>
          </p:cNvSpPr>
          <p:nvPr>
            <p:ph type="subTitle" idx="1"/>
          </p:nvPr>
        </p:nvSpPr>
        <p:spPr>
          <a:xfrm>
            <a:off x="4448947" y="2451000"/>
            <a:ext cx="40452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4"/>
          <p:cNvSpPr txBox="1"/>
          <p:nvPr/>
        </p:nvSpPr>
        <p:spPr>
          <a:xfrm>
            <a:off x="5027300" y="3358350"/>
            <a:ext cx="34788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0" name="Google Shape;240;p44"/>
          <p:cNvSpPr txBox="1">
            <a:spLocks noGrp="1"/>
          </p:cNvSpPr>
          <p:nvPr>
            <p:ph type="subTitle" idx="2"/>
          </p:nvPr>
        </p:nvSpPr>
        <p:spPr>
          <a:xfrm>
            <a:off x="646050" y="1939300"/>
            <a:ext cx="32136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529100" y="452325"/>
            <a:ext cx="40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3000" y="0"/>
            <a:ext cx="6819870" cy="5143577"/>
          </a:xfrm>
          <a:custGeom>
            <a:avLst/>
            <a:gdLst/>
            <a:ahLst/>
            <a:cxnLst/>
            <a:rect l="l" t="t" r="r" b="b"/>
            <a:pathLst>
              <a:path w="277880" h="208855" extrusionOk="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99357" y="3049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99357" y="1537475"/>
            <a:ext cx="28080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42300" y="863900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42300" y="1688700"/>
            <a:ext cx="35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3050700" y="293356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/>
        </p:nvSpPr>
        <p:spPr>
          <a:xfrm>
            <a:off x="5384175" y="311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48"/>
          <p:cNvSpPr txBox="1"/>
          <p:nvPr/>
        </p:nvSpPr>
        <p:spPr>
          <a:xfrm>
            <a:off x="2918300" y="973350"/>
            <a:ext cx="5757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0" name="Google Shape;250;p48"/>
          <p:cNvSpPr txBox="1"/>
          <p:nvPr/>
        </p:nvSpPr>
        <p:spPr>
          <a:xfrm>
            <a:off x="3877056" y="2980944"/>
            <a:ext cx="45282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Deepti Chilkoti, Rishabh Tyagi,</a:t>
            </a:r>
            <a:endParaRPr sz="1300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                                                                   Shivani Agrawal, Wyatt Ronek</a:t>
            </a:r>
            <a:endParaRPr sz="1300" dirty="0"/>
          </a:p>
        </p:txBody>
      </p:sp>
      <p:sp>
        <p:nvSpPr>
          <p:cNvPr id="251" name="Google Shape;251;p48"/>
          <p:cNvSpPr txBox="1"/>
          <p:nvPr/>
        </p:nvSpPr>
        <p:spPr>
          <a:xfrm>
            <a:off x="2918300" y="1996525"/>
            <a:ext cx="5516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MUMBAI INVESTMENTS </a:t>
            </a:r>
            <a:endParaRPr sz="4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2" name="Google Shape;2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800" y="1607525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>
            <a:spLocks noGrp="1"/>
          </p:cNvSpPr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TESLA</a:t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3883225" y="243035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" name="Google Shape;450;p57"/>
          <p:cNvSpPr txBox="1">
            <a:spLocks noGrp="1"/>
          </p:cNvSpPr>
          <p:nvPr>
            <p:ph type="subTitle" idx="1"/>
          </p:nvPr>
        </p:nvSpPr>
        <p:spPr>
          <a:xfrm>
            <a:off x="2804250" y="2774130"/>
            <a:ext cx="35355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Tesla is an American electric vehicle and clean energy company. Tesla’s current product include electric cars, battery energy storage, solar panels, and solar roof tiles.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7550975" y="4574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 dirty="0"/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58"/>
          <p:cNvSpPr/>
          <p:nvPr/>
        </p:nvSpPr>
        <p:spPr>
          <a:xfrm flipH="1">
            <a:off x="6236695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8"/>
          <p:cNvSpPr/>
          <p:nvPr/>
        </p:nvSpPr>
        <p:spPr>
          <a:xfrm flipH="1">
            <a:off x="519289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8"/>
          <p:cNvSpPr/>
          <p:nvPr/>
        </p:nvSpPr>
        <p:spPr>
          <a:xfrm>
            <a:off x="1550017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8"/>
          <p:cNvSpPr/>
          <p:nvPr/>
        </p:nvSpPr>
        <p:spPr>
          <a:xfrm>
            <a:off x="3721912" y="1507741"/>
            <a:ext cx="1754239" cy="151919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8"/>
          <p:cNvSpPr/>
          <p:nvPr/>
        </p:nvSpPr>
        <p:spPr>
          <a:xfrm>
            <a:off x="232701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8"/>
          <p:cNvSpPr txBox="1">
            <a:spLocks noGrp="1"/>
          </p:cNvSpPr>
          <p:nvPr>
            <p:ph type="subTitle" idx="1"/>
          </p:nvPr>
        </p:nvSpPr>
        <p:spPr>
          <a:xfrm>
            <a:off x="1179850" y="3190350"/>
            <a:ext cx="21666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#2 for Luxury Hybrid and Electric cars</a:t>
            </a:r>
            <a:endParaRPr/>
          </a:p>
        </p:txBody>
      </p:sp>
      <p:sp>
        <p:nvSpPr>
          <p:cNvPr id="464" name="Google Shape;464;p58"/>
          <p:cNvSpPr txBox="1">
            <a:spLocks noGrp="1"/>
          </p:cNvSpPr>
          <p:nvPr>
            <p:ph type="subTitle" idx="2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of $721 M &amp; Sales of $31.5 B in 2020	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5" name="Google Shape;465;p58"/>
          <p:cNvSpPr txBox="1">
            <a:spLocks noGrp="1"/>
          </p:cNvSpPr>
          <p:nvPr>
            <p:ph type="subTitle" idx="3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 twelve months p/e ratio is 954.9 x </a:t>
            </a:r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subTitle" idx="4"/>
          </p:nvPr>
        </p:nvSpPr>
        <p:spPr>
          <a:xfrm>
            <a:off x="1640575" y="2553700"/>
            <a:ext cx="12219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</a:t>
            </a:r>
            <a:endParaRPr/>
          </a:p>
        </p:txBody>
      </p:sp>
      <p:sp>
        <p:nvSpPr>
          <p:cNvPr id="467" name="Google Shape;467;p58"/>
          <p:cNvSpPr txBox="1">
            <a:spLocks noGrp="1"/>
          </p:cNvSpPr>
          <p:nvPr>
            <p:ph type="subTitle" idx="5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468" name="Google Shape;468;p58"/>
          <p:cNvSpPr txBox="1">
            <a:spLocks noGrp="1"/>
          </p:cNvSpPr>
          <p:nvPr>
            <p:ph type="subTitle" idx="6"/>
          </p:nvPr>
        </p:nvSpPr>
        <p:spPr>
          <a:xfrm>
            <a:off x="6229802" y="24653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PE-RATIO</a:t>
            </a:r>
            <a:endParaRPr/>
          </a:p>
        </p:txBody>
      </p:sp>
      <p:sp>
        <p:nvSpPr>
          <p:cNvPr id="469" name="Google Shape;469;p58"/>
          <p:cNvSpPr txBox="1">
            <a:spLocks noGrp="1"/>
          </p:cNvSpPr>
          <p:nvPr>
            <p:ph type="title" idx="4294967295"/>
          </p:nvPr>
        </p:nvSpPr>
        <p:spPr>
          <a:xfrm>
            <a:off x="3050750" y="445201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TESLA</a:t>
            </a:r>
            <a:endParaRPr/>
          </a:p>
        </p:txBody>
      </p:sp>
      <p:sp>
        <p:nvSpPr>
          <p:cNvPr id="470" name="Google Shape;470;p58"/>
          <p:cNvSpPr txBox="1"/>
          <p:nvPr/>
        </p:nvSpPr>
        <p:spPr>
          <a:xfrm>
            <a:off x="7582175" y="4608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/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9"/>
          <p:cNvGrpSpPr/>
          <p:nvPr/>
        </p:nvGrpSpPr>
        <p:grpSpPr>
          <a:xfrm>
            <a:off x="1679877" y="3348384"/>
            <a:ext cx="286324" cy="348163"/>
            <a:chOff x="1767069" y="3360146"/>
            <a:chExt cx="286324" cy="348163"/>
          </a:xfrm>
        </p:grpSpPr>
        <p:sp>
          <p:nvSpPr>
            <p:cNvPr id="477" name="Google Shape;477;p59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sp>
        <p:nvSpPr>
          <p:cNvPr id="484" name="Google Shape;484;p59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485" name="Google Shape;485;p59"/>
          <p:cNvSpPr txBox="1">
            <a:spLocks noGrp="1"/>
          </p:cNvSpPr>
          <p:nvPr>
            <p:ph type="title" idx="2"/>
          </p:nvPr>
        </p:nvSpPr>
        <p:spPr>
          <a:xfrm>
            <a:off x="3909509" y="1505505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Elon Musk</a:t>
            </a:r>
            <a:endParaRPr sz="2100"/>
          </a:p>
        </p:txBody>
      </p:sp>
      <p:sp>
        <p:nvSpPr>
          <p:cNvPr id="486" name="Google Shape;486;p59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7" name="Google Shape;487;p59"/>
          <p:cNvSpPr txBox="1">
            <a:spLocks noGrp="1"/>
          </p:cNvSpPr>
          <p:nvPr>
            <p:ph type="subTitle" idx="1"/>
          </p:nvPr>
        </p:nvSpPr>
        <p:spPr>
          <a:xfrm>
            <a:off x="3909500" y="1834525"/>
            <a:ext cx="25665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Experienced Co-Founder, CEO, Director, and Product Architect  with 86% employee approval ratings. </a:t>
            </a:r>
            <a:br>
              <a:rPr lang="en" sz="1300"/>
            </a:br>
            <a:endParaRPr sz="1300"/>
          </a:p>
        </p:txBody>
      </p:sp>
      <p:sp>
        <p:nvSpPr>
          <p:cNvPr id="488" name="Google Shape;488;p59"/>
          <p:cNvSpPr txBox="1">
            <a:spLocks noGrp="1"/>
          </p:cNvSpPr>
          <p:nvPr>
            <p:ph type="title" idx="3"/>
          </p:nvPr>
        </p:nvSpPr>
        <p:spPr>
          <a:xfrm>
            <a:off x="6093341" y="293644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Zach Kirkhorn</a:t>
            </a:r>
            <a:endParaRPr sz="2100"/>
          </a:p>
        </p:txBody>
      </p:sp>
      <p:sp>
        <p:nvSpPr>
          <p:cNvPr id="489" name="Google Shape;489;p59"/>
          <p:cNvSpPr txBox="1">
            <a:spLocks noGrp="1"/>
          </p:cNvSpPr>
          <p:nvPr>
            <p:ph type="subTitle" idx="4"/>
          </p:nvPr>
        </p:nvSpPr>
        <p:spPr>
          <a:xfrm>
            <a:off x="6093350" y="3265450"/>
            <a:ext cx="23103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Chief Financial Officer. Headed the team behind like financial planning and business operations.</a:t>
            </a:r>
            <a:endParaRPr sz="1300"/>
          </a:p>
        </p:txBody>
      </p:sp>
      <p:sp>
        <p:nvSpPr>
          <p:cNvPr id="490" name="Google Shape;490;p59"/>
          <p:cNvSpPr txBox="1">
            <a:spLocks noGrp="1"/>
          </p:cNvSpPr>
          <p:nvPr>
            <p:ph type="title" idx="9"/>
          </p:nvPr>
        </p:nvSpPr>
        <p:spPr>
          <a:xfrm>
            <a:off x="2284541" y="29532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J. B. Straubel</a:t>
            </a:r>
            <a:endParaRPr sz="2100"/>
          </a:p>
        </p:txBody>
      </p:sp>
      <p:sp>
        <p:nvSpPr>
          <p:cNvPr id="491" name="Google Shape;491;p59"/>
          <p:cNvSpPr txBox="1">
            <a:spLocks noGrp="1"/>
          </p:cNvSpPr>
          <p:nvPr>
            <p:ph type="subTitle" idx="13"/>
          </p:nvPr>
        </p:nvSpPr>
        <p:spPr>
          <a:xfrm>
            <a:off x="2284550" y="3265450"/>
            <a:ext cx="24327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Chief Technology Officer led the first Gigafactory concept through the production ramp of the Model 3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00"/>
          </a:p>
        </p:txBody>
      </p:sp>
      <p:sp>
        <p:nvSpPr>
          <p:cNvPr id="492" name="Google Shape;492;p59"/>
          <p:cNvSpPr/>
          <p:nvPr/>
        </p:nvSpPr>
        <p:spPr>
          <a:xfrm rot="1800003">
            <a:off x="3314036" y="1543796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93" name="Google Shape;493;p59"/>
          <p:cNvSpPr/>
          <p:nvPr/>
        </p:nvSpPr>
        <p:spPr>
          <a:xfrm rot="1800003">
            <a:off x="5496886" y="2974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94" name="Google Shape;494;p59"/>
          <p:cNvSpPr/>
          <p:nvPr/>
        </p:nvSpPr>
        <p:spPr>
          <a:xfrm rot="1800003">
            <a:off x="1688086" y="30439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grpSp>
        <p:nvGrpSpPr>
          <p:cNvPr id="495" name="Google Shape;495;p59"/>
          <p:cNvGrpSpPr/>
          <p:nvPr/>
        </p:nvGrpSpPr>
        <p:grpSpPr>
          <a:xfrm>
            <a:off x="5588048" y="3092144"/>
            <a:ext cx="377463" cy="277270"/>
            <a:chOff x="1289311" y="2926222"/>
            <a:chExt cx="408156" cy="299783"/>
          </a:xfrm>
        </p:grpSpPr>
        <p:sp>
          <p:nvSpPr>
            <p:cNvPr id="496" name="Google Shape;496;p59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grpSp>
        <p:nvGrpSpPr>
          <p:cNvPr id="498" name="Google Shape;498;p59"/>
          <p:cNvGrpSpPr/>
          <p:nvPr/>
        </p:nvGrpSpPr>
        <p:grpSpPr>
          <a:xfrm>
            <a:off x="3422381" y="1647241"/>
            <a:ext cx="343086" cy="305229"/>
            <a:chOff x="854261" y="2908813"/>
            <a:chExt cx="377474" cy="335748"/>
          </a:xfrm>
        </p:grpSpPr>
        <p:sp>
          <p:nvSpPr>
            <p:cNvPr id="499" name="Google Shape;499;p59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sp>
        <p:nvSpPr>
          <p:cNvPr id="504" name="Google Shape;504;p59"/>
          <p:cNvSpPr txBox="1"/>
          <p:nvPr/>
        </p:nvSpPr>
        <p:spPr>
          <a:xfrm>
            <a:off x="7574225" y="4552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INNOVATIONS</a:t>
            </a: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title" idx="2"/>
          </p:nvPr>
        </p:nvSpPr>
        <p:spPr>
          <a:xfrm>
            <a:off x="1413825" y="1711200"/>
            <a:ext cx="1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Biometric Vehicle </a:t>
            </a:r>
            <a:endParaRPr/>
          </a:p>
        </p:txBody>
      </p:sp>
      <p:sp>
        <p:nvSpPr>
          <p:cNvPr id="512" name="Google Shape;512;p6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Google Shape;513;p60"/>
          <p:cNvSpPr txBox="1">
            <a:spLocks noGrp="1"/>
          </p:cNvSpPr>
          <p:nvPr>
            <p:ph type="subTitle" idx="1"/>
          </p:nvPr>
        </p:nvSpPr>
        <p:spPr>
          <a:xfrm>
            <a:off x="1413825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Fobless entry &amp; ignition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title" idx="3"/>
          </p:nvPr>
        </p:nvSpPr>
        <p:spPr>
          <a:xfrm>
            <a:off x="3975627" y="1711200"/>
            <a:ext cx="17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</a:t>
            </a:r>
            <a:endParaRPr/>
          </a:p>
        </p:txBody>
      </p:sp>
      <p:sp>
        <p:nvSpPr>
          <p:cNvPr id="515" name="Google Shape;515;p60"/>
          <p:cNvSpPr txBox="1">
            <a:spLocks noGrp="1"/>
          </p:cNvSpPr>
          <p:nvPr>
            <p:ph type="subTitle" idx="4"/>
          </p:nvPr>
        </p:nvSpPr>
        <p:spPr>
          <a:xfrm>
            <a:off x="3975626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in case of health risk</a:t>
            </a:r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title" idx="5"/>
          </p:nvPr>
        </p:nvSpPr>
        <p:spPr>
          <a:xfrm>
            <a:off x="6527850" y="1711200"/>
            <a:ext cx="27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Reconfigurable Body Panels</a:t>
            </a:r>
            <a:endParaRPr/>
          </a:p>
        </p:txBody>
      </p:sp>
      <p:sp>
        <p:nvSpPr>
          <p:cNvPr id="517" name="Google Shape;517;p60"/>
          <p:cNvSpPr txBox="1">
            <a:spLocks noGrp="1"/>
          </p:cNvSpPr>
          <p:nvPr>
            <p:ph type="subTitle" idx="6"/>
          </p:nvPr>
        </p:nvSpPr>
        <p:spPr>
          <a:xfrm>
            <a:off x="6527850" y="20402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Interchangeable car body</a:t>
            </a:r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title" idx="7"/>
          </p:nvPr>
        </p:nvSpPr>
        <p:spPr>
          <a:xfrm>
            <a:off x="1413825" y="3079050"/>
            <a:ext cx="22965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Brain Wave Technology</a:t>
            </a:r>
            <a:endParaRPr dirty="0"/>
          </a:p>
        </p:txBody>
      </p:sp>
      <p:sp>
        <p:nvSpPr>
          <p:cNvPr id="519" name="Google Shape;519;p60"/>
          <p:cNvSpPr txBox="1">
            <a:spLocks noGrp="1"/>
          </p:cNvSpPr>
          <p:nvPr>
            <p:ph type="subTitle" idx="8"/>
          </p:nvPr>
        </p:nvSpPr>
        <p:spPr>
          <a:xfrm>
            <a:off x="1413825" y="34086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Detects driver’s brain activity</a:t>
            </a:r>
            <a:endParaRPr/>
          </a:p>
        </p:txBody>
      </p:sp>
      <p:sp>
        <p:nvSpPr>
          <p:cNvPr id="520" name="Google Shape;520;p60"/>
          <p:cNvSpPr txBox="1">
            <a:spLocks noGrp="1"/>
          </p:cNvSpPr>
          <p:nvPr>
            <p:ph type="title" idx="9"/>
          </p:nvPr>
        </p:nvSpPr>
        <p:spPr>
          <a:xfrm>
            <a:off x="3975616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Display</a:t>
            </a:r>
            <a:endParaRPr/>
          </a:p>
        </p:txBody>
      </p:sp>
      <p:sp>
        <p:nvSpPr>
          <p:cNvPr id="521" name="Google Shape;521;p60"/>
          <p:cNvSpPr txBox="1">
            <a:spLocks noGrp="1"/>
          </p:cNvSpPr>
          <p:nvPr>
            <p:ph type="subTitle" idx="13"/>
          </p:nvPr>
        </p:nvSpPr>
        <p:spPr>
          <a:xfrm>
            <a:off x="3975626" y="3408598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outside info on the windshield</a:t>
            </a:r>
            <a:endParaRPr/>
          </a:p>
        </p:txBody>
      </p:sp>
      <p:sp>
        <p:nvSpPr>
          <p:cNvPr id="522" name="Google Shape;522;p60"/>
          <p:cNvSpPr txBox="1">
            <a:spLocks noGrp="1"/>
          </p:cNvSpPr>
          <p:nvPr>
            <p:ph type="title" idx="14"/>
          </p:nvPr>
        </p:nvSpPr>
        <p:spPr>
          <a:xfrm>
            <a:off x="6527850" y="3079050"/>
            <a:ext cx="27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 Printed Pneumatics</a:t>
            </a:r>
            <a:endParaRPr/>
          </a:p>
        </p:txBody>
      </p:sp>
      <p:sp>
        <p:nvSpPr>
          <p:cNvPr id="523" name="Google Shape;523;p60"/>
          <p:cNvSpPr txBox="1">
            <a:spLocks noGrp="1"/>
          </p:cNvSpPr>
          <p:nvPr>
            <p:ph type="subTitle" idx="15"/>
          </p:nvPr>
        </p:nvSpPr>
        <p:spPr>
          <a:xfrm>
            <a:off x="6527850" y="3408600"/>
            <a:ext cx="25497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inflatable material that self-transform &amp; adapts</a:t>
            </a:r>
            <a:endParaRPr/>
          </a:p>
        </p:txBody>
      </p:sp>
      <p:sp>
        <p:nvSpPr>
          <p:cNvPr id="524" name="Google Shape;524;p60"/>
          <p:cNvSpPr/>
          <p:nvPr/>
        </p:nvSpPr>
        <p:spPr>
          <a:xfrm rot="1800003">
            <a:off x="818361" y="17494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60"/>
          <p:cNvSpPr/>
          <p:nvPr/>
        </p:nvSpPr>
        <p:spPr>
          <a:xfrm rot="1800003">
            <a:off x="818361" y="3169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0"/>
          <p:cNvSpPr/>
          <p:nvPr/>
        </p:nvSpPr>
        <p:spPr>
          <a:xfrm rot="1800003">
            <a:off x="3379161" y="17494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0"/>
          <p:cNvSpPr/>
          <p:nvPr/>
        </p:nvSpPr>
        <p:spPr>
          <a:xfrm rot="1800003">
            <a:off x="3379161" y="3169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0"/>
          <p:cNvSpPr/>
          <p:nvPr/>
        </p:nvSpPr>
        <p:spPr>
          <a:xfrm rot="1800003">
            <a:off x="5958086" y="1749496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0"/>
          <p:cNvSpPr/>
          <p:nvPr/>
        </p:nvSpPr>
        <p:spPr>
          <a:xfrm rot="1800003">
            <a:off x="5939961" y="3169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60"/>
          <p:cNvGrpSpPr/>
          <p:nvPr/>
        </p:nvGrpSpPr>
        <p:grpSpPr>
          <a:xfrm>
            <a:off x="990730" y="1817490"/>
            <a:ext cx="215044" cy="348924"/>
            <a:chOff x="2691555" y="2884503"/>
            <a:chExt cx="215044" cy="348924"/>
          </a:xfrm>
        </p:grpSpPr>
        <p:sp>
          <p:nvSpPr>
            <p:cNvPr id="531" name="Google Shape;531;p60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60"/>
          <p:cNvSpPr/>
          <p:nvPr/>
        </p:nvSpPr>
        <p:spPr>
          <a:xfrm>
            <a:off x="6057089" y="1810687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0"/>
          <p:cNvSpPr/>
          <p:nvPr/>
        </p:nvSpPr>
        <p:spPr>
          <a:xfrm>
            <a:off x="3443982" y="1848698"/>
            <a:ext cx="383088" cy="286472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60"/>
          <p:cNvGrpSpPr/>
          <p:nvPr/>
        </p:nvGrpSpPr>
        <p:grpSpPr>
          <a:xfrm>
            <a:off x="922442" y="3237018"/>
            <a:ext cx="351615" cy="350373"/>
            <a:chOff x="6203579" y="3348981"/>
            <a:chExt cx="351615" cy="350373"/>
          </a:xfrm>
        </p:grpSpPr>
        <p:sp>
          <p:nvSpPr>
            <p:cNvPr id="537" name="Google Shape;537;p60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60"/>
          <p:cNvGrpSpPr/>
          <p:nvPr/>
        </p:nvGrpSpPr>
        <p:grpSpPr>
          <a:xfrm>
            <a:off x="3537914" y="3268897"/>
            <a:ext cx="243402" cy="286460"/>
            <a:chOff x="1805901" y="1960358"/>
            <a:chExt cx="284847" cy="373627"/>
          </a:xfrm>
        </p:grpSpPr>
        <p:sp>
          <p:nvSpPr>
            <p:cNvPr id="543" name="Google Shape;543;p60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60"/>
          <p:cNvSpPr/>
          <p:nvPr/>
        </p:nvSpPr>
        <p:spPr>
          <a:xfrm>
            <a:off x="6070825" y="3268900"/>
            <a:ext cx="243411" cy="286443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0"/>
          <p:cNvSpPr txBox="1"/>
          <p:nvPr/>
        </p:nvSpPr>
        <p:spPr>
          <a:xfrm>
            <a:off x="7559950" y="4579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61"/>
          <p:cNvCxnSpPr/>
          <p:nvPr/>
        </p:nvCxnSpPr>
        <p:spPr>
          <a:xfrm>
            <a:off x="3823800" y="2724150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61"/>
          <p:cNvSpPr/>
          <p:nvPr/>
        </p:nvSpPr>
        <p:spPr>
          <a:xfrm rot="1800402">
            <a:off x="4160783" y="239078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1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 IN TESLA</a:t>
            </a:r>
            <a:endParaRPr/>
          </a:p>
        </p:txBody>
      </p:sp>
      <p:sp>
        <p:nvSpPr>
          <p:cNvPr id="555" name="Google Shape;555;p61"/>
          <p:cNvSpPr txBox="1"/>
          <p:nvPr/>
        </p:nvSpPr>
        <p:spPr>
          <a:xfrm>
            <a:off x="903100" y="2392625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Tesla planning to introduce more than 10 new technology innovations.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6" name="Google Shape;556;p61"/>
          <p:cNvSpPr txBox="1"/>
          <p:nvPr/>
        </p:nvSpPr>
        <p:spPr>
          <a:xfrm>
            <a:off x="808550" y="3576500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Battery production will be increasing thrice.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6132992" y="239263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  product with more than 95% retention rate.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8" name="Google Shape;558;p61"/>
          <p:cNvSpPr txBox="1"/>
          <p:nvPr/>
        </p:nvSpPr>
        <p:spPr>
          <a:xfrm>
            <a:off x="6132992" y="347898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Cheaper stock price right now, good profit in near future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559" name="Google Shape;559;p61"/>
          <p:cNvCxnSpPr/>
          <p:nvPr/>
        </p:nvCxnSpPr>
        <p:spPr>
          <a:xfrm>
            <a:off x="3823800" y="3751225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61"/>
          <p:cNvSpPr/>
          <p:nvPr/>
        </p:nvSpPr>
        <p:spPr>
          <a:xfrm rot="1800402">
            <a:off x="4160783" y="339513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1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2" name="Google Shape;562;p61"/>
          <p:cNvGrpSpPr/>
          <p:nvPr/>
        </p:nvGrpSpPr>
        <p:grpSpPr>
          <a:xfrm>
            <a:off x="5647330" y="3576506"/>
            <a:ext cx="350166" cy="349434"/>
            <a:chOff x="3541011" y="1508594"/>
            <a:chExt cx="350166" cy="349434"/>
          </a:xfrm>
        </p:grpSpPr>
        <p:sp>
          <p:nvSpPr>
            <p:cNvPr id="563" name="Google Shape;563;p61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1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1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61"/>
          <p:cNvGrpSpPr/>
          <p:nvPr/>
        </p:nvGrpSpPr>
        <p:grpSpPr>
          <a:xfrm>
            <a:off x="5603270" y="2609136"/>
            <a:ext cx="349052" cy="230049"/>
            <a:chOff x="3988156" y="1568461"/>
            <a:chExt cx="349052" cy="230049"/>
          </a:xfrm>
        </p:grpSpPr>
        <p:sp>
          <p:nvSpPr>
            <p:cNvPr id="577" name="Google Shape;577;p61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61"/>
          <p:cNvGrpSpPr/>
          <p:nvPr/>
        </p:nvGrpSpPr>
        <p:grpSpPr>
          <a:xfrm>
            <a:off x="3212413" y="3575371"/>
            <a:ext cx="284251" cy="351694"/>
            <a:chOff x="3576626" y="1975821"/>
            <a:chExt cx="284251" cy="351694"/>
          </a:xfrm>
        </p:grpSpPr>
        <p:sp>
          <p:nvSpPr>
            <p:cNvPr id="585" name="Google Shape;585;p61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61"/>
          <p:cNvGrpSpPr/>
          <p:nvPr/>
        </p:nvGrpSpPr>
        <p:grpSpPr>
          <a:xfrm>
            <a:off x="3220364" y="2571960"/>
            <a:ext cx="345265" cy="349848"/>
            <a:chOff x="3979435" y="1976585"/>
            <a:chExt cx="345265" cy="349848"/>
          </a:xfrm>
        </p:grpSpPr>
        <p:sp>
          <p:nvSpPr>
            <p:cNvPr id="589" name="Google Shape;589;p61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6" name="Google Shape;6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 txBox="1"/>
          <p:nvPr/>
        </p:nvSpPr>
        <p:spPr>
          <a:xfrm>
            <a:off x="7574250" y="4565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/>
          <p:nvPr/>
        </p:nvSpPr>
        <p:spPr>
          <a:xfrm rot="1799731">
            <a:off x="4303464" y="1358604"/>
            <a:ext cx="3011208" cy="2426293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2"/>
          <p:cNvSpPr/>
          <p:nvPr/>
        </p:nvSpPr>
        <p:spPr>
          <a:xfrm rot="1799535">
            <a:off x="1845526" y="1407367"/>
            <a:ext cx="2913082" cy="2547265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2"/>
          <p:cNvSpPr/>
          <p:nvPr/>
        </p:nvSpPr>
        <p:spPr>
          <a:xfrm rot="1799431">
            <a:off x="2878024" y="1358380"/>
            <a:ext cx="3098689" cy="2645241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2"/>
          <p:cNvSpPr txBox="1">
            <a:spLocks noGrp="1"/>
          </p:cNvSpPr>
          <p:nvPr>
            <p:ph type="title"/>
          </p:nvPr>
        </p:nvSpPr>
        <p:spPr>
          <a:xfrm>
            <a:off x="3101900" y="2086950"/>
            <a:ext cx="26457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SPOTIFY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616" name="Google Shape;616;p62"/>
          <p:cNvSpPr txBox="1"/>
          <p:nvPr/>
        </p:nvSpPr>
        <p:spPr>
          <a:xfrm>
            <a:off x="7719625" y="4600850"/>
            <a:ext cx="142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pic>
        <p:nvPicPr>
          <p:cNvPr id="617" name="Google Shape;6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>
            <a:spLocks noGrp="1"/>
          </p:cNvSpPr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SPOTIFY</a:t>
            </a:r>
            <a:endParaRPr/>
          </a:p>
        </p:txBody>
      </p:sp>
      <p:sp>
        <p:nvSpPr>
          <p:cNvPr id="623" name="Google Shape;623;p63"/>
          <p:cNvSpPr/>
          <p:nvPr/>
        </p:nvSpPr>
        <p:spPr>
          <a:xfrm>
            <a:off x="3883225" y="243035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Google Shape;624;p63"/>
          <p:cNvSpPr txBox="1">
            <a:spLocks noGrp="1"/>
          </p:cNvSpPr>
          <p:nvPr>
            <p:ph type="subTitle" idx="1"/>
          </p:nvPr>
        </p:nvSpPr>
        <p:spPr>
          <a:xfrm>
            <a:off x="2804250" y="2682455"/>
            <a:ext cx="35355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is the category leader in music streaming with 299 M subscribers across 92 countries. The company has nearly twice the market share of apple music.</a:t>
            </a:r>
            <a:endParaRPr/>
          </a:p>
        </p:txBody>
      </p:sp>
      <p:sp>
        <p:nvSpPr>
          <p:cNvPr id="625" name="Google Shape;625;p63"/>
          <p:cNvSpPr txBox="1"/>
          <p:nvPr/>
        </p:nvSpPr>
        <p:spPr>
          <a:xfrm>
            <a:off x="7654025" y="4606325"/>
            <a:ext cx="149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pic>
        <p:nvPicPr>
          <p:cNvPr id="626" name="Google Shape;6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title" idx="2"/>
          </p:nvPr>
        </p:nvSpPr>
        <p:spPr>
          <a:xfrm>
            <a:off x="2156909" y="2191305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Daniel Ek</a:t>
            </a:r>
            <a:endParaRPr sz="2100"/>
          </a:p>
        </p:txBody>
      </p:sp>
      <p:sp>
        <p:nvSpPr>
          <p:cNvPr id="633" name="Google Shape;633;p64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4" name="Google Shape;634;p64"/>
          <p:cNvSpPr txBox="1">
            <a:spLocks noGrp="1"/>
          </p:cNvSpPr>
          <p:nvPr>
            <p:ph type="subTitle" idx="1"/>
          </p:nvPr>
        </p:nvSpPr>
        <p:spPr>
          <a:xfrm>
            <a:off x="2156900" y="2503450"/>
            <a:ext cx="2462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Founder, CEO, and Chairman. Mr. Ek is responsible for strategy of the Company since 2008.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endParaRPr sz="1300"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 idx="3"/>
          </p:nvPr>
        </p:nvSpPr>
        <p:spPr>
          <a:xfrm>
            <a:off x="5864741" y="2199305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Troy Carter</a:t>
            </a:r>
            <a:endParaRPr sz="2100"/>
          </a:p>
        </p:txBody>
      </p:sp>
      <p:sp>
        <p:nvSpPr>
          <p:cNvPr id="636" name="Google Shape;636;p64"/>
          <p:cNvSpPr txBox="1">
            <a:spLocks noGrp="1"/>
          </p:cNvSpPr>
          <p:nvPr>
            <p:ph type="subTitle" idx="4"/>
          </p:nvPr>
        </p:nvSpPr>
        <p:spPr>
          <a:xfrm>
            <a:off x="5864750" y="2503450"/>
            <a:ext cx="2254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Head of creator services. Developed personalization for customers.</a:t>
            </a:r>
            <a:endParaRPr sz="1300"/>
          </a:p>
        </p:txBody>
      </p:sp>
      <p:sp>
        <p:nvSpPr>
          <p:cNvPr id="637" name="Google Shape;637;p64"/>
          <p:cNvSpPr/>
          <p:nvPr/>
        </p:nvSpPr>
        <p:spPr>
          <a:xfrm rot="1800003">
            <a:off x="1561436" y="2229596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638" name="Google Shape;638;p64"/>
          <p:cNvSpPr/>
          <p:nvPr/>
        </p:nvSpPr>
        <p:spPr>
          <a:xfrm rot="1800003">
            <a:off x="5268286" y="2212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grpSp>
        <p:nvGrpSpPr>
          <p:cNvPr id="639" name="Google Shape;639;p64"/>
          <p:cNvGrpSpPr/>
          <p:nvPr/>
        </p:nvGrpSpPr>
        <p:grpSpPr>
          <a:xfrm>
            <a:off x="5359448" y="2330144"/>
            <a:ext cx="377463" cy="277270"/>
            <a:chOff x="1289311" y="2926222"/>
            <a:chExt cx="408156" cy="299783"/>
          </a:xfrm>
        </p:grpSpPr>
        <p:sp>
          <p:nvSpPr>
            <p:cNvPr id="640" name="Google Shape;640;p64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641" name="Google Shape;641;p64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grpSp>
        <p:nvGrpSpPr>
          <p:cNvPr id="642" name="Google Shape;642;p64"/>
          <p:cNvGrpSpPr/>
          <p:nvPr/>
        </p:nvGrpSpPr>
        <p:grpSpPr>
          <a:xfrm>
            <a:off x="1669781" y="2302578"/>
            <a:ext cx="343086" cy="305229"/>
            <a:chOff x="854261" y="2908813"/>
            <a:chExt cx="377474" cy="335748"/>
          </a:xfrm>
        </p:grpSpPr>
        <p:sp>
          <p:nvSpPr>
            <p:cNvPr id="643" name="Google Shape;643;p64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644" name="Google Shape;644;p64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646" name="Google Shape;646;p64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sp>
        <p:nvSpPr>
          <p:cNvPr id="648" name="Google Shape;648;p64"/>
          <p:cNvSpPr txBox="1"/>
          <p:nvPr/>
        </p:nvSpPr>
        <p:spPr>
          <a:xfrm>
            <a:off x="7634100" y="4623875"/>
            <a:ext cx="15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pic>
        <p:nvPicPr>
          <p:cNvPr id="649" name="Google Shape;6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INNOVATIONS</a:t>
            </a:r>
            <a:endParaRPr/>
          </a:p>
        </p:txBody>
      </p:sp>
      <p:sp>
        <p:nvSpPr>
          <p:cNvPr id="655" name="Google Shape;655;p65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6" name="Google Shape;656;p65"/>
          <p:cNvSpPr txBox="1">
            <a:spLocks noGrp="1"/>
          </p:cNvSpPr>
          <p:nvPr>
            <p:ph type="title" idx="3"/>
          </p:nvPr>
        </p:nvSpPr>
        <p:spPr>
          <a:xfrm>
            <a:off x="3975627" y="2168400"/>
            <a:ext cx="17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Freemium Model</a:t>
            </a:r>
            <a:endParaRPr/>
          </a:p>
        </p:txBody>
      </p:sp>
      <p:sp>
        <p:nvSpPr>
          <p:cNvPr id="657" name="Google Shape;657;p65"/>
          <p:cNvSpPr txBox="1">
            <a:spLocks noGrp="1"/>
          </p:cNvSpPr>
          <p:nvPr>
            <p:ph type="subTitle" idx="4"/>
          </p:nvPr>
        </p:nvSpPr>
        <p:spPr>
          <a:xfrm>
            <a:off x="3975626" y="24974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money from subscriptions and advertisements.</a:t>
            </a:r>
            <a:endParaRPr/>
          </a:p>
        </p:txBody>
      </p:sp>
      <p:sp>
        <p:nvSpPr>
          <p:cNvPr id="658" name="Google Shape;658;p65"/>
          <p:cNvSpPr txBox="1">
            <a:spLocks noGrp="1"/>
          </p:cNvSpPr>
          <p:nvPr>
            <p:ph type="title" idx="5"/>
          </p:nvPr>
        </p:nvSpPr>
        <p:spPr>
          <a:xfrm>
            <a:off x="6527850" y="2168400"/>
            <a:ext cx="27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Tool</a:t>
            </a:r>
            <a:endParaRPr/>
          </a:p>
        </p:txBody>
      </p:sp>
      <p:sp>
        <p:nvSpPr>
          <p:cNvPr id="659" name="Google Shape;659;p65"/>
          <p:cNvSpPr txBox="1">
            <a:spLocks noGrp="1"/>
          </p:cNvSpPr>
          <p:nvPr>
            <p:ph type="subTitle" idx="6"/>
          </p:nvPr>
        </p:nvSpPr>
        <p:spPr>
          <a:xfrm>
            <a:off x="6527850" y="2497400"/>
            <a:ext cx="2167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Personalization for customers. Hand-curated playlists.</a:t>
            </a:r>
            <a:endParaRPr/>
          </a:p>
        </p:txBody>
      </p:sp>
      <p:sp>
        <p:nvSpPr>
          <p:cNvPr id="660" name="Google Shape;660;p65"/>
          <p:cNvSpPr/>
          <p:nvPr/>
        </p:nvSpPr>
        <p:spPr>
          <a:xfrm rot="1800003">
            <a:off x="3379161" y="22066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5"/>
          <p:cNvSpPr txBox="1">
            <a:spLocks noGrp="1"/>
          </p:cNvSpPr>
          <p:nvPr>
            <p:ph type="title" idx="2"/>
          </p:nvPr>
        </p:nvSpPr>
        <p:spPr>
          <a:xfrm>
            <a:off x="1413825" y="2168400"/>
            <a:ext cx="1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Streaming </a:t>
            </a:r>
            <a:endParaRPr/>
          </a:p>
        </p:txBody>
      </p:sp>
      <p:sp>
        <p:nvSpPr>
          <p:cNvPr id="662" name="Google Shape;662;p65"/>
          <p:cNvSpPr/>
          <p:nvPr/>
        </p:nvSpPr>
        <p:spPr>
          <a:xfrm rot="1800003">
            <a:off x="5958086" y="2206696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5"/>
          <p:cNvSpPr txBox="1">
            <a:spLocks noGrp="1"/>
          </p:cNvSpPr>
          <p:nvPr>
            <p:ph type="subTitle" idx="1"/>
          </p:nvPr>
        </p:nvSpPr>
        <p:spPr>
          <a:xfrm>
            <a:off x="1413825" y="24974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Music streaming app in 2008.</a:t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7634100" y="4612775"/>
            <a:ext cx="15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grpSp>
        <p:nvGrpSpPr>
          <p:cNvPr id="665" name="Google Shape;665;p65"/>
          <p:cNvGrpSpPr/>
          <p:nvPr/>
        </p:nvGrpSpPr>
        <p:grpSpPr>
          <a:xfrm>
            <a:off x="6130455" y="2274678"/>
            <a:ext cx="215044" cy="348924"/>
            <a:chOff x="2691555" y="2884503"/>
            <a:chExt cx="215044" cy="348924"/>
          </a:xfrm>
        </p:grpSpPr>
        <p:sp>
          <p:nvSpPr>
            <p:cNvPr id="666" name="Google Shape;666;p65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5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5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65"/>
          <p:cNvGrpSpPr/>
          <p:nvPr/>
        </p:nvGrpSpPr>
        <p:grpSpPr>
          <a:xfrm>
            <a:off x="3528888" y="2305822"/>
            <a:ext cx="266674" cy="286460"/>
            <a:chOff x="1805901" y="1960358"/>
            <a:chExt cx="284847" cy="373627"/>
          </a:xfrm>
        </p:grpSpPr>
        <p:sp>
          <p:nvSpPr>
            <p:cNvPr id="670" name="Google Shape;670;p6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2" name="Google Shape;6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5725" y="40137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5"/>
          <p:cNvSpPr/>
          <p:nvPr/>
        </p:nvSpPr>
        <p:spPr>
          <a:xfrm rot="1800003">
            <a:off x="818361" y="22066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65"/>
          <p:cNvGrpSpPr/>
          <p:nvPr/>
        </p:nvGrpSpPr>
        <p:grpSpPr>
          <a:xfrm>
            <a:off x="922148" y="2287282"/>
            <a:ext cx="352209" cy="334938"/>
            <a:chOff x="7066548" y="2912594"/>
            <a:chExt cx="352209" cy="334938"/>
          </a:xfrm>
        </p:grpSpPr>
        <p:sp>
          <p:nvSpPr>
            <p:cNvPr id="675" name="Google Shape;675;p65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  <p:sp>
          <p:nvSpPr>
            <p:cNvPr id="677" name="Google Shape;677;p65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  <p:sp>
          <p:nvSpPr>
            <p:cNvPr id="679" name="Google Shape;679;p65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  <p:sp>
          <p:nvSpPr>
            <p:cNvPr id="680" name="Google Shape;680;p65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DB453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6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6" name="Google Shape;686;p66"/>
          <p:cNvSpPr/>
          <p:nvPr/>
        </p:nvSpPr>
        <p:spPr>
          <a:xfrm flipH="1">
            <a:off x="6236695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66"/>
          <p:cNvSpPr/>
          <p:nvPr/>
        </p:nvSpPr>
        <p:spPr>
          <a:xfrm flipH="1">
            <a:off x="519289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6"/>
          <p:cNvSpPr/>
          <p:nvPr/>
        </p:nvSpPr>
        <p:spPr>
          <a:xfrm>
            <a:off x="1550017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6"/>
          <p:cNvSpPr/>
          <p:nvPr/>
        </p:nvSpPr>
        <p:spPr>
          <a:xfrm>
            <a:off x="3721912" y="1507741"/>
            <a:ext cx="1754239" cy="151919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6"/>
          <p:cNvSpPr/>
          <p:nvPr/>
        </p:nvSpPr>
        <p:spPr>
          <a:xfrm>
            <a:off x="232701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6"/>
          <p:cNvSpPr txBox="1">
            <a:spLocks noGrp="1"/>
          </p:cNvSpPr>
          <p:nvPr>
            <p:ph type="subTitle" idx="1"/>
          </p:nvPr>
        </p:nvSpPr>
        <p:spPr>
          <a:xfrm>
            <a:off x="994350" y="3190350"/>
            <a:ext cx="25044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155M premium subscribers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345M active users </a:t>
            </a:r>
            <a:endParaRPr/>
          </a:p>
        </p:txBody>
      </p:sp>
      <p:sp>
        <p:nvSpPr>
          <p:cNvPr id="692" name="Google Shape;692;p66"/>
          <p:cNvSpPr txBox="1">
            <a:spLocks noGrp="1"/>
          </p:cNvSpPr>
          <p:nvPr>
            <p:ph type="subTitle" idx="2"/>
          </p:nvPr>
        </p:nvSpPr>
        <p:spPr>
          <a:xfrm>
            <a:off x="3463888" y="3058975"/>
            <a:ext cx="2316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P/E ratio is -199.3x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P/E ratio is 595.0x by 2023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6"/>
          <p:cNvSpPr txBox="1">
            <a:spLocks noGrp="1"/>
          </p:cNvSpPr>
          <p:nvPr>
            <p:ph type="subTitle" idx="3"/>
          </p:nvPr>
        </p:nvSpPr>
        <p:spPr>
          <a:xfrm>
            <a:off x="5780800" y="3406650"/>
            <a:ext cx="24087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earnings will be $87.914M by 2023.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6"/>
          <p:cNvSpPr txBox="1">
            <a:spLocks noGrp="1"/>
          </p:cNvSpPr>
          <p:nvPr>
            <p:ph type="subTitle" idx="4"/>
          </p:nvPr>
        </p:nvSpPr>
        <p:spPr>
          <a:xfrm>
            <a:off x="1564401" y="2513000"/>
            <a:ext cx="13776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SUBSCRIBERS</a:t>
            </a:r>
            <a:endParaRPr/>
          </a:p>
        </p:txBody>
      </p:sp>
      <p:sp>
        <p:nvSpPr>
          <p:cNvPr id="695" name="Google Shape;695;p66"/>
          <p:cNvSpPr txBox="1">
            <a:spLocks noGrp="1"/>
          </p:cNvSpPr>
          <p:nvPr>
            <p:ph type="subTitle" idx="5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696" name="Google Shape;696;p66"/>
          <p:cNvSpPr txBox="1">
            <a:spLocks noGrp="1"/>
          </p:cNvSpPr>
          <p:nvPr>
            <p:ph type="subTitle" idx="6"/>
          </p:nvPr>
        </p:nvSpPr>
        <p:spPr>
          <a:xfrm>
            <a:off x="6229802" y="25415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</a:t>
            </a:r>
            <a:endParaRPr/>
          </a:p>
        </p:txBody>
      </p:sp>
      <p:sp>
        <p:nvSpPr>
          <p:cNvPr id="697" name="Google Shape;697;p66"/>
          <p:cNvSpPr txBox="1">
            <a:spLocks noGrp="1"/>
          </p:cNvSpPr>
          <p:nvPr>
            <p:ph type="title" idx="4294967295"/>
          </p:nvPr>
        </p:nvSpPr>
        <p:spPr>
          <a:xfrm>
            <a:off x="3050750" y="445201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</a:t>
            </a:r>
            <a:endParaRPr/>
          </a:p>
        </p:txBody>
      </p:sp>
      <p:sp>
        <p:nvSpPr>
          <p:cNvPr id="698" name="Google Shape;698;p66"/>
          <p:cNvSpPr txBox="1"/>
          <p:nvPr/>
        </p:nvSpPr>
        <p:spPr>
          <a:xfrm>
            <a:off x="7582175" y="4608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pic>
        <p:nvPicPr>
          <p:cNvPr id="699" name="Google Shape;6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>
            <a:spLocks noGrp="1"/>
          </p:cNvSpPr>
          <p:nvPr>
            <p:ph type="title"/>
          </p:nvPr>
        </p:nvSpPr>
        <p:spPr>
          <a:xfrm>
            <a:off x="2529100" y="299925"/>
            <a:ext cx="40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PICKS</a:t>
            </a:r>
            <a:endParaRPr/>
          </a:p>
        </p:txBody>
      </p:sp>
      <p:sp>
        <p:nvSpPr>
          <p:cNvPr id="258" name="Google Shape;258;p49"/>
          <p:cNvSpPr/>
          <p:nvPr/>
        </p:nvSpPr>
        <p:spPr>
          <a:xfrm>
            <a:off x="2049178" y="2201933"/>
            <a:ext cx="1063392" cy="1225149"/>
          </a:xfrm>
          <a:custGeom>
            <a:avLst/>
            <a:gdLst/>
            <a:ahLst/>
            <a:cxnLst/>
            <a:rect l="l" t="t" r="r" b="b"/>
            <a:pathLst>
              <a:path w="54814" h="63152" extrusionOk="0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8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9"/>
          <p:cNvSpPr/>
          <p:nvPr/>
        </p:nvSpPr>
        <p:spPr>
          <a:xfrm>
            <a:off x="3428828" y="2201933"/>
            <a:ext cx="1063392" cy="1225149"/>
          </a:xfrm>
          <a:custGeom>
            <a:avLst/>
            <a:gdLst/>
            <a:ahLst/>
            <a:cxnLst/>
            <a:rect l="l" t="t" r="r" b="b"/>
            <a:pathLst>
              <a:path w="54814" h="63152" extrusionOk="0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9"/>
          <p:cNvSpPr/>
          <p:nvPr/>
        </p:nvSpPr>
        <p:spPr>
          <a:xfrm>
            <a:off x="4804501" y="2201933"/>
            <a:ext cx="1063392" cy="1225149"/>
          </a:xfrm>
          <a:custGeom>
            <a:avLst/>
            <a:gdLst/>
            <a:ahLst/>
            <a:cxnLst/>
            <a:rect l="l" t="t" r="r" b="b"/>
            <a:pathLst>
              <a:path w="54814" h="63152" extrusionOk="0">
                <a:moveTo>
                  <a:pt x="27526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6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9"/>
          <p:cNvSpPr/>
          <p:nvPr/>
        </p:nvSpPr>
        <p:spPr>
          <a:xfrm>
            <a:off x="6185470" y="2201933"/>
            <a:ext cx="1063392" cy="1225149"/>
          </a:xfrm>
          <a:custGeom>
            <a:avLst/>
            <a:gdLst/>
            <a:ahLst/>
            <a:cxnLst/>
            <a:rect l="l" t="t" r="r" b="b"/>
            <a:pathLst>
              <a:path w="54814" h="63152" extrusionOk="0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9"/>
          <p:cNvSpPr/>
          <p:nvPr/>
        </p:nvSpPr>
        <p:spPr>
          <a:xfrm>
            <a:off x="3259439" y="2814176"/>
            <a:ext cx="1389894" cy="800192"/>
          </a:xfrm>
          <a:custGeom>
            <a:avLst/>
            <a:gdLst/>
            <a:ahLst/>
            <a:cxnLst/>
            <a:rect l="l" t="t" r="r" b="b"/>
            <a:pathLst>
              <a:path w="71644" h="41247" extrusionOk="0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9"/>
          <p:cNvSpPr/>
          <p:nvPr/>
        </p:nvSpPr>
        <p:spPr>
          <a:xfrm>
            <a:off x="6018739" y="2814176"/>
            <a:ext cx="1393521" cy="800192"/>
          </a:xfrm>
          <a:custGeom>
            <a:avLst/>
            <a:gdLst/>
            <a:ahLst/>
            <a:cxnLst/>
            <a:rect l="l" t="t" r="r" b="b"/>
            <a:pathLst>
              <a:path w="71831" h="41247" extrusionOk="0">
                <a:moveTo>
                  <a:pt x="71199" y="1"/>
                </a:moveTo>
                <a:lnTo>
                  <a:pt x="71284" y="20265"/>
                </a:lnTo>
                <a:lnTo>
                  <a:pt x="36035" y="40785"/>
                </a:lnTo>
                <a:lnTo>
                  <a:pt x="650" y="20538"/>
                </a:lnTo>
                <a:lnTo>
                  <a:pt x="564" y="18"/>
                </a:lnTo>
                <a:lnTo>
                  <a:pt x="0" y="18"/>
                </a:lnTo>
                <a:lnTo>
                  <a:pt x="257" y="20760"/>
                </a:lnTo>
                <a:lnTo>
                  <a:pt x="359" y="20829"/>
                </a:lnTo>
                <a:lnTo>
                  <a:pt x="36035" y="41247"/>
                </a:lnTo>
                <a:lnTo>
                  <a:pt x="36138" y="41195"/>
                </a:lnTo>
                <a:lnTo>
                  <a:pt x="71438" y="20641"/>
                </a:lnTo>
                <a:lnTo>
                  <a:pt x="71438" y="20760"/>
                </a:lnTo>
                <a:lnTo>
                  <a:pt x="71831" y="20453"/>
                </a:lnTo>
                <a:lnTo>
                  <a:pt x="717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9"/>
          <p:cNvSpPr/>
          <p:nvPr/>
        </p:nvSpPr>
        <p:spPr>
          <a:xfrm>
            <a:off x="1880468" y="2014330"/>
            <a:ext cx="1390204" cy="800172"/>
          </a:xfrm>
          <a:custGeom>
            <a:avLst/>
            <a:gdLst/>
            <a:ahLst/>
            <a:cxnLst/>
            <a:rect l="l" t="t" r="r" b="b"/>
            <a:pathLst>
              <a:path w="71660" h="41246" extrusionOk="0">
                <a:moveTo>
                  <a:pt x="35864" y="0"/>
                </a:moveTo>
                <a:lnTo>
                  <a:pt x="171" y="20435"/>
                </a:lnTo>
                <a:lnTo>
                  <a:pt x="68" y="20486"/>
                </a:lnTo>
                <a:lnTo>
                  <a:pt x="0" y="41246"/>
                </a:lnTo>
                <a:lnTo>
                  <a:pt x="393" y="41246"/>
                </a:lnTo>
                <a:lnTo>
                  <a:pt x="478" y="20725"/>
                </a:lnTo>
                <a:lnTo>
                  <a:pt x="35864" y="461"/>
                </a:lnTo>
                <a:lnTo>
                  <a:pt x="71096" y="20982"/>
                </a:lnTo>
                <a:lnTo>
                  <a:pt x="71027" y="41246"/>
                </a:lnTo>
                <a:lnTo>
                  <a:pt x="71455" y="41246"/>
                </a:lnTo>
                <a:lnTo>
                  <a:pt x="71660" y="20794"/>
                </a:lnTo>
                <a:lnTo>
                  <a:pt x="71267" y="20486"/>
                </a:lnTo>
                <a:lnTo>
                  <a:pt x="71267" y="20606"/>
                </a:lnTo>
                <a:lnTo>
                  <a:pt x="35967" y="51"/>
                </a:lnTo>
                <a:lnTo>
                  <a:pt x="358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9"/>
          <p:cNvSpPr/>
          <p:nvPr/>
        </p:nvSpPr>
        <p:spPr>
          <a:xfrm>
            <a:off x="4640738" y="2014330"/>
            <a:ext cx="1390223" cy="800172"/>
          </a:xfrm>
          <a:custGeom>
            <a:avLst/>
            <a:gdLst/>
            <a:ahLst/>
            <a:cxnLst/>
            <a:rect l="l" t="t" r="r" b="b"/>
            <a:pathLst>
              <a:path w="71661" h="41246" extrusionOk="0">
                <a:moveTo>
                  <a:pt x="35865" y="0"/>
                </a:moveTo>
                <a:lnTo>
                  <a:pt x="172" y="20435"/>
                </a:lnTo>
                <a:lnTo>
                  <a:pt x="69" y="20486"/>
                </a:lnTo>
                <a:lnTo>
                  <a:pt x="1" y="41246"/>
                </a:lnTo>
                <a:lnTo>
                  <a:pt x="394" y="41246"/>
                </a:lnTo>
                <a:lnTo>
                  <a:pt x="479" y="20725"/>
                </a:lnTo>
                <a:lnTo>
                  <a:pt x="35865" y="461"/>
                </a:lnTo>
                <a:lnTo>
                  <a:pt x="71097" y="20982"/>
                </a:lnTo>
                <a:lnTo>
                  <a:pt x="71028" y="41246"/>
                </a:lnTo>
                <a:lnTo>
                  <a:pt x="71575" y="41246"/>
                </a:lnTo>
                <a:lnTo>
                  <a:pt x="71661" y="20794"/>
                </a:lnTo>
                <a:lnTo>
                  <a:pt x="71268" y="20486"/>
                </a:lnTo>
                <a:lnTo>
                  <a:pt x="71268" y="20606"/>
                </a:lnTo>
                <a:lnTo>
                  <a:pt x="35967" y="51"/>
                </a:lnTo>
                <a:lnTo>
                  <a:pt x="358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9"/>
          <p:cNvSpPr txBox="1"/>
          <p:nvPr/>
        </p:nvSpPr>
        <p:spPr>
          <a:xfrm>
            <a:off x="5842656" y="354760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SQUARE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7" name="Google Shape;267;p49"/>
          <p:cNvSpPr txBox="1"/>
          <p:nvPr/>
        </p:nvSpPr>
        <p:spPr>
          <a:xfrm>
            <a:off x="5606700" y="3905603"/>
            <a:ext cx="22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Financial and Merchant Services, Mobile Payments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3081544" y="354760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TESLA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9" name="Google Shape;269;p49"/>
          <p:cNvSpPr txBox="1"/>
          <p:nvPr/>
        </p:nvSpPr>
        <p:spPr>
          <a:xfrm>
            <a:off x="2851719" y="3956191"/>
            <a:ext cx="22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Electronic Vehicles and Clean Energy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0" name="Google Shape;270;p49"/>
          <p:cNvSpPr txBox="1"/>
          <p:nvPr/>
        </p:nvSpPr>
        <p:spPr>
          <a:xfrm>
            <a:off x="4461169" y="102435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SPOTIFY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4227400" y="1392823"/>
            <a:ext cx="22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Audio Streaming and Media Services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1702731" y="102435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ASANA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3" name="Google Shape;273;p49"/>
          <p:cNvSpPr txBox="1"/>
          <p:nvPr/>
        </p:nvSpPr>
        <p:spPr>
          <a:xfrm>
            <a:off x="1466769" y="1392810"/>
            <a:ext cx="22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Simplifies team-based work management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Google Shape;274;p49"/>
          <p:cNvSpPr txBox="1"/>
          <p:nvPr/>
        </p:nvSpPr>
        <p:spPr>
          <a:xfrm>
            <a:off x="2192394" y="2528591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01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3567206" y="2528591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02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4945531" y="2528591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03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7" name="Google Shape;277;p49"/>
          <p:cNvSpPr txBox="1"/>
          <p:nvPr/>
        </p:nvSpPr>
        <p:spPr>
          <a:xfrm>
            <a:off x="6327481" y="2528591"/>
            <a:ext cx="7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04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8" name="Google Shape;278;p49"/>
          <p:cNvSpPr/>
          <p:nvPr/>
        </p:nvSpPr>
        <p:spPr>
          <a:xfrm>
            <a:off x="3883225" y="8786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/>
        </p:nvSpPr>
        <p:spPr>
          <a:xfrm>
            <a:off x="7424260" y="4598822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Mumbai Investments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/>
          </p:nvPr>
        </p:nvSpPr>
        <p:spPr>
          <a:xfrm>
            <a:off x="2335500" y="36647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TECHNOLOGY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7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6" name="Google Shape;706;p67"/>
          <p:cNvSpPr txBox="1">
            <a:spLocks noGrp="1"/>
          </p:cNvSpPr>
          <p:nvPr>
            <p:ph type="title" idx="3"/>
          </p:nvPr>
        </p:nvSpPr>
        <p:spPr>
          <a:xfrm>
            <a:off x="3747016" y="19397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Marquee</a:t>
            </a:r>
            <a:endParaRPr/>
          </a:p>
        </p:txBody>
      </p:sp>
      <p:sp>
        <p:nvSpPr>
          <p:cNvPr id="707" name="Google Shape;707;p67"/>
          <p:cNvSpPr txBox="1">
            <a:spLocks noGrp="1"/>
          </p:cNvSpPr>
          <p:nvPr>
            <p:ph type="title" idx="5"/>
          </p:nvPr>
        </p:nvSpPr>
        <p:spPr>
          <a:xfrm>
            <a:off x="6827850" y="1939800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Mode</a:t>
            </a:r>
            <a:endParaRPr/>
          </a:p>
        </p:txBody>
      </p:sp>
      <p:sp>
        <p:nvSpPr>
          <p:cNvPr id="708" name="Google Shape;708;p67"/>
          <p:cNvSpPr/>
          <p:nvPr/>
        </p:nvSpPr>
        <p:spPr>
          <a:xfrm rot="1800003">
            <a:off x="3150561" y="19780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67"/>
          <p:cNvSpPr/>
          <p:nvPr/>
        </p:nvSpPr>
        <p:spPr>
          <a:xfrm rot="-8993367">
            <a:off x="6277954" y="1983801"/>
            <a:ext cx="559731" cy="484712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67"/>
          <p:cNvSpPr txBox="1"/>
          <p:nvPr/>
        </p:nvSpPr>
        <p:spPr>
          <a:xfrm>
            <a:off x="3222813" y="1904950"/>
            <a:ext cx="26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2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7634100" y="4587800"/>
            <a:ext cx="15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7975" y="3987925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7"/>
          <p:cNvSpPr txBox="1">
            <a:spLocks noGrp="1"/>
          </p:cNvSpPr>
          <p:nvPr>
            <p:ph type="title" idx="2"/>
          </p:nvPr>
        </p:nvSpPr>
        <p:spPr>
          <a:xfrm>
            <a:off x="1170366" y="1939800"/>
            <a:ext cx="5904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HiFi </a:t>
            </a:r>
            <a:endParaRPr/>
          </a:p>
        </p:txBody>
      </p:sp>
      <p:sp>
        <p:nvSpPr>
          <p:cNvPr id="714" name="Google Shape;714;p67"/>
          <p:cNvSpPr txBox="1">
            <a:spLocks noGrp="1"/>
          </p:cNvSpPr>
          <p:nvPr>
            <p:ph type="subTitle" idx="1"/>
          </p:nvPr>
        </p:nvSpPr>
        <p:spPr>
          <a:xfrm>
            <a:off x="1172800" y="22959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CD-quality, lossless audio format.</a:t>
            </a:r>
            <a:endParaRPr/>
          </a:p>
        </p:txBody>
      </p:sp>
      <p:sp>
        <p:nvSpPr>
          <p:cNvPr id="715" name="Google Shape;715;p67"/>
          <p:cNvSpPr/>
          <p:nvPr/>
        </p:nvSpPr>
        <p:spPr>
          <a:xfrm rot="1800003">
            <a:off x="584911" y="19836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7"/>
          <p:cNvSpPr txBox="1"/>
          <p:nvPr/>
        </p:nvSpPr>
        <p:spPr>
          <a:xfrm>
            <a:off x="657150" y="1910550"/>
            <a:ext cx="417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7" name="Google Shape;717;p67"/>
          <p:cNvSpPr txBox="1">
            <a:spLocks noGrp="1"/>
          </p:cNvSpPr>
          <p:nvPr>
            <p:ph type="subTitle" idx="1"/>
          </p:nvPr>
        </p:nvSpPr>
        <p:spPr>
          <a:xfrm>
            <a:off x="3764225" y="2295900"/>
            <a:ext cx="2506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Self-serve advertising platform in the U.S.A. It will provide  any artist to promote their new songs/albums.</a:t>
            </a:r>
            <a:endParaRPr/>
          </a:p>
        </p:txBody>
      </p:sp>
      <p:sp>
        <p:nvSpPr>
          <p:cNvPr id="718" name="Google Shape;718;p67"/>
          <p:cNvSpPr txBox="1">
            <a:spLocks noGrp="1"/>
          </p:cNvSpPr>
          <p:nvPr>
            <p:ph type="subTitle" idx="1"/>
          </p:nvPr>
        </p:nvSpPr>
        <p:spPr>
          <a:xfrm>
            <a:off x="6827850" y="2295900"/>
            <a:ext cx="2316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Promotional tool for labels &amp; artists to be featured in a user's listening queue.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7"/>
          <p:cNvSpPr txBox="1"/>
          <p:nvPr/>
        </p:nvSpPr>
        <p:spPr>
          <a:xfrm>
            <a:off x="6341775" y="1904950"/>
            <a:ext cx="26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4" name="Google Shape;724;p68"/>
          <p:cNvCxnSpPr/>
          <p:nvPr/>
        </p:nvCxnSpPr>
        <p:spPr>
          <a:xfrm>
            <a:off x="3823800" y="2190750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5" name="Google Shape;725;p68"/>
          <p:cNvSpPr/>
          <p:nvPr/>
        </p:nvSpPr>
        <p:spPr>
          <a:xfrm rot="1800402">
            <a:off x="4160783" y="185738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8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 IN SPOTIFY</a:t>
            </a:r>
            <a:endParaRPr/>
          </a:p>
        </p:txBody>
      </p:sp>
      <p:sp>
        <p:nvSpPr>
          <p:cNvPr id="727" name="Google Shape;727;p68"/>
          <p:cNvSpPr txBox="1"/>
          <p:nvPr/>
        </p:nvSpPr>
        <p:spPr>
          <a:xfrm>
            <a:off x="903100" y="2011625"/>
            <a:ext cx="22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New Acquisitions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>
            <a:off x="1316500" y="3043100"/>
            <a:ext cx="173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Artist Focused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6132992" y="185923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Huge investment in Podcasts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0" name="Google Shape;730;p68"/>
          <p:cNvSpPr txBox="1"/>
          <p:nvPr/>
        </p:nvSpPr>
        <p:spPr>
          <a:xfrm>
            <a:off x="6132992" y="302178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Pricing Power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31" name="Google Shape;731;p68"/>
          <p:cNvCxnSpPr/>
          <p:nvPr/>
        </p:nvCxnSpPr>
        <p:spPr>
          <a:xfrm>
            <a:off x="3823800" y="3217825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68"/>
          <p:cNvSpPr/>
          <p:nvPr/>
        </p:nvSpPr>
        <p:spPr>
          <a:xfrm rot="1800402">
            <a:off x="4160783" y="286173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8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34" name="Google Shape;734;p68"/>
          <p:cNvGrpSpPr/>
          <p:nvPr/>
        </p:nvGrpSpPr>
        <p:grpSpPr>
          <a:xfrm>
            <a:off x="5647330" y="3043106"/>
            <a:ext cx="350166" cy="349434"/>
            <a:chOff x="3541011" y="1508594"/>
            <a:chExt cx="350166" cy="349434"/>
          </a:xfrm>
        </p:grpSpPr>
        <p:sp>
          <p:nvSpPr>
            <p:cNvPr id="735" name="Google Shape;735;p68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68"/>
          <p:cNvGrpSpPr/>
          <p:nvPr/>
        </p:nvGrpSpPr>
        <p:grpSpPr>
          <a:xfrm>
            <a:off x="3212413" y="3041971"/>
            <a:ext cx="284251" cy="351694"/>
            <a:chOff x="3576626" y="1975821"/>
            <a:chExt cx="284251" cy="351694"/>
          </a:xfrm>
        </p:grpSpPr>
        <p:sp>
          <p:nvSpPr>
            <p:cNvPr id="749" name="Google Shape;749;p68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8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8"/>
          <p:cNvGrpSpPr/>
          <p:nvPr/>
        </p:nvGrpSpPr>
        <p:grpSpPr>
          <a:xfrm>
            <a:off x="3220364" y="2038560"/>
            <a:ext cx="345265" cy="349848"/>
            <a:chOff x="3979435" y="1976585"/>
            <a:chExt cx="345265" cy="349848"/>
          </a:xfrm>
        </p:grpSpPr>
        <p:sp>
          <p:nvSpPr>
            <p:cNvPr id="753" name="Google Shape;753;p68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8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8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8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8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8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0" name="Google Shape;7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8"/>
          <p:cNvSpPr txBox="1"/>
          <p:nvPr/>
        </p:nvSpPr>
        <p:spPr>
          <a:xfrm>
            <a:off x="7634100" y="4574375"/>
            <a:ext cx="15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Deepti Chilkoti</a:t>
            </a:r>
            <a:endParaRPr/>
          </a:p>
        </p:txBody>
      </p:sp>
      <p:grpSp>
        <p:nvGrpSpPr>
          <p:cNvPr id="772" name="Google Shape;772;p68"/>
          <p:cNvGrpSpPr/>
          <p:nvPr/>
        </p:nvGrpSpPr>
        <p:grpSpPr>
          <a:xfrm>
            <a:off x="5650868" y="2038128"/>
            <a:ext cx="343086" cy="305229"/>
            <a:chOff x="854261" y="2908813"/>
            <a:chExt cx="377474" cy="335748"/>
          </a:xfrm>
        </p:grpSpPr>
        <p:sp>
          <p:nvSpPr>
            <p:cNvPr id="773" name="Google Shape;773;p68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8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8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8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9"/>
          <p:cNvSpPr/>
          <p:nvPr/>
        </p:nvSpPr>
        <p:spPr>
          <a:xfrm rot="1799731">
            <a:off x="4303464" y="1358604"/>
            <a:ext cx="3011208" cy="2426293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9"/>
          <p:cNvSpPr/>
          <p:nvPr/>
        </p:nvSpPr>
        <p:spPr>
          <a:xfrm rot="1799535">
            <a:off x="1845526" y="1407367"/>
            <a:ext cx="2913082" cy="2547265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9"/>
          <p:cNvSpPr/>
          <p:nvPr/>
        </p:nvSpPr>
        <p:spPr>
          <a:xfrm rot="1799431">
            <a:off x="2878024" y="1358380"/>
            <a:ext cx="3098689" cy="2645241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9"/>
          <p:cNvSpPr txBox="1">
            <a:spLocks noGrp="1"/>
          </p:cNvSpPr>
          <p:nvPr>
            <p:ph type="title"/>
          </p:nvPr>
        </p:nvSpPr>
        <p:spPr>
          <a:xfrm>
            <a:off x="3101900" y="2086950"/>
            <a:ext cx="26457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SQUARE</a:t>
            </a:r>
            <a:endParaRPr sz="5800"/>
          </a:p>
        </p:txBody>
      </p:sp>
      <p:sp>
        <p:nvSpPr>
          <p:cNvPr id="786" name="Google Shape;786;p69"/>
          <p:cNvSpPr txBox="1">
            <a:spLocks noGrp="1"/>
          </p:cNvSpPr>
          <p:nvPr>
            <p:ph type="title"/>
          </p:nvPr>
        </p:nvSpPr>
        <p:spPr>
          <a:xfrm>
            <a:off x="7730700" y="4653900"/>
            <a:ext cx="1321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Wyatt Ronek</a:t>
            </a:r>
            <a:endParaRPr sz="1800"/>
          </a:p>
        </p:txBody>
      </p:sp>
      <p:pic>
        <p:nvPicPr>
          <p:cNvPr id="787" name="Google Shape;7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0"/>
          <p:cNvSpPr txBox="1">
            <a:spLocks noGrp="1"/>
          </p:cNvSpPr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SQUARE</a:t>
            </a:r>
            <a:endParaRPr/>
          </a:p>
        </p:txBody>
      </p:sp>
      <p:sp>
        <p:nvSpPr>
          <p:cNvPr id="793" name="Google Shape;793;p70"/>
          <p:cNvSpPr/>
          <p:nvPr/>
        </p:nvSpPr>
        <p:spPr>
          <a:xfrm>
            <a:off x="3883225" y="243035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4" name="Google Shape;794;p70"/>
          <p:cNvSpPr txBox="1">
            <a:spLocks noGrp="1"/>
          </p:cNvSpPr>
          <p:nvPr>
            <p:ph type="subTitle" idx="1"/>
          </p:nvPr>
        </p:nvSpPr>
        <p:spPr>
          <a:xfrm>
            <a:off x="2804250" y="2682455"/>
            <a:ext cx="35355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allows merchants to accept mobile credit card payments via a plastic dongle that can be inserted into the port of a phone.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title"/>
          </p:nvPr>
        </p:nvSpPr>
        <p:spPr>
          <a:xfrm>
            <a:off x="7730700" y="4653900"/>
            <a:ext cx="132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Wyatt Ronek</a:t>
            </a:r>
            <a:endParaRPr sz="1800"/>
          </a:p>
        </p:txBody>
      </p:sp>
      <p:pic>
        <p:nvPicPr>
          <p:cNvPr id="796" name="Google Shape;7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1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802" name="Google Shape;802;p71"/>
          <p:cNvSpPr txBox="1">
            <a:spLocks noGrp="1"/>
          </p:cNvSpPr>
          <p:nvPr>
            <p:ph type="title" idx="2"/>
          </p:nvPr>
        </p:nvSpPr>
        <p:spPr>
          <a:xfrm>
            <a:off x="2156909" y="2191305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Dorsey</a:t>
            </a:r>
            <a:endParaRPr/>
          </a:p>
        </p:txBody>
      </p:sp>
      <p:sp>
        <p:nvSpPr>
          <p:cNvPr id="803" name="Google Shape;803;p71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4" name="Google Shape;804;p71"/>
          <p:cNvSpPr txBox="1">
            <a:spLocks noGrp="1"/>
          </p:cNvSpPr>
          <p:nvPr>
            <p:ph type="subTitle" idx="1"/>
          </p:nvPr>
        </p:nvSpPr>
        <p:spPr>
          <a:xfrm>
            <a:off x="2156900" y="2503448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Founder, CEO, and Chairman. Jack Dorsey is known for founding Twitter as well as having a 90% approval rating at Square.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805" name="Google Shape;805;p71"/>
          <p:cNvSpPr txBox="1">
            <a:spLocks noGrp="1"/>
          </p:cNvSpPr>
          <p:nvPr>
            <p:ph type="title" idx="3"/>
          </p:nvPr>
        </p:nvSpPr>
        <p:spPr>
          <a:xfrm>
            <a:off x="5864754" y="2182450"/>
            <a:ext cx="206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Company leaders</a:t>
            </a:r>
            <a:endParaRPr sz="2100"/>
          </a:p>
        </p:txBody>
      </p:sp>
      <p:sp>
        <p:nvSpPr>
          <p:cNvPr id="806" name="Google Shape;806;p71"/>
          <p:cNvSpPr txBox="1">
            <a:spLocks noGrp="1"/>
          </p:cNvSpPr>
          <p:nvPr>
            <p:ph type="subTitle" idx="4"/>
          </p:nvPr>
        </p:nvSpPr>
        <p:spPr>
          <a:xfrm>
            <a:off x="5864750" y="2503450"/>
            <a:ext cx="2538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Square executives have a large amount of knowledge from previous tech and financial positions at well known companies.</a:t>
            </a:r>
            <a:endParaRPr sz="1300"/>
          </a:p>
        </p:txBody>
      </p:sp>
      <p:sp>
        <p:nvSpPr>
          <p:cNvPr id="807" name="Google Shape;807;p71"/>
          <p:cNvSpPr/>
          <p:nvPr/>
        </p:nvSpPr>
        <p:spPr>
          <a:xfrm rot="1800003">
            <a:off x="1561436" y="2229596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08" name="Google Shape;808;p71"/>
          <p:cNvSpPr/>
          <p:nvPr/>
        </p:nvSpPr>
        <p:spPr>
          <a:xfrm rot="1800003">
            <a:off x="5268286" y="22127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grpSp>
        <p:nvGrpSpPr>
          <p:cNvPr id="809" name="Google Shape;809;p71"/>
          <p:cNvGrpSpPr/>
          <p:nvPr/>
        </p:nvGrpSpPr>
        <p:grpSpPr>
          <a:xfrm>
            <a:off x="5359448" y="2330144"/>
            <a:ext cx="377463" cy="277270"/>
            <a:chOff x="1289311" y="2926222"/>
            <a:chExt cx="408156" cy="299783"/>
          </a:xfrm>
        </p:grpSpPr>
        <p:sp>
          <p:nvSpPr>
            <p:cNvPr id="810" name="Google Shape;810;p71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811" name="Google Shape;811;p71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grpSp>
        <p:nvGrpSpPr>
          <p:cNvPr id="812" name="Google Shape;812;p71"/>
          <p:cNvGrpSpPr/>
          <p:nvPr/>
        </p:nvGrpSpPr>
        <p:grpSpPr>
          <a:xfrm>
            <a:off x="1669781" y="2302578"/>
            <a:ext cx="343086" cy="305229"/>
            <a:chOff x="854261" y="2908813"/>
            <a:chExt cx="377474" cy="335748"/>
          </a:xfrm>
        </p:grpSpPr>
        <p:sp>
          <p:nvSpPr>
            <p:cNvPr id="813" name="Google Shape;813;p71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14" name="Google Shape;814;p71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15" name="Google Shape;815;p71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16" name="Google Shape;816;p71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17" name="Google Shape;817;p71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18" name="Google Shape;818;p71"/>
          <p:cNvSpPr txBox="1"/>
          <p:nvPr/>
        </p:nvSpPr>
        <p:spPr>
          <a:xfrm>
            <a:off x="7634100" y="4623875"/>
            <a:ext cx="15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Wyatt Ronek</a:t>
            </a:r>
            <a:endParaRPr/>
          </a:p>
        </p:txBody>
      </p:sp>
      <p:pic>
        <p:nvPicPr>
          <p:cNvPr id="819" name="Google Shape;81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2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5" name="Google Shape;825;p72"/>
          <p:cNvSpPr/>
          <p:nvPr/>
        </p:nvSpPr>
        <p:spPr>
          <a:xfrm flipH="1">
            <a:off x="6236695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2"/>
          <p:cNvSpPr/>
          <p:nvPr/>
        </p:nvSpPr>
        <p:spPr>
          <a:xfrm flipH="1">
            <a:off x="519289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72"/>
          <p:cNvSpPr/>
          <p:nvPr/>
        </p:nvSpPr>
        <p:spPr>
          <a:xfrm>
            <a:off x="1550017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72"/>
          <p:cNvSpPr/>
          <p:nvPr/>
        </p:nvSpPr>
        <p:spPr>
          <a:xfrm>
            <a:off x="3721912" y="1507741"/>
            <a:ext cx="1754239" cy="151919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72"/>
          <p:cNvSpPr/>
          <p:nvPr/>
        </p:nvSpPr>
        <p:spPr>
          <a:xfrm>
            <a:off x="232701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72"/>
          <p:cNvSpPr txBox="1">
            <a:spLocks noGrp="1"/>
          </p:cNvSpPr>
          <p:nvPr>
            <p:ph type="subTitle" idx="1"/>
          </p:nvPr>
        </p:nvSpPr>
        <p:spPr>
          <a:xfrm>
            <a:off x="1179852" y="3138925"/>
            <a:ext cx="24801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More than 2 million businesses use square and 30 million people use Cash-app.</a:t>
            </a:r>
            <a:endParaRPr/>
          </a:p>
        </p:txBody>
      </p:sp>
      <p:sp>
        <p:nvSpPr>
          <p:cNvPr id="831" name="Google Shape;831;p72"/>
          <p:cNvSpPr txBox="1">
            <a:spLocks noGrp="1"/>
          </p:cNvSpPr>
          <p:nvPr>
            <p:ph type="subTitle" idx="2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of $9.498B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72"/>
          <p:cNvSpPr txBox="1">
            <a:spLocks noGrp="1"/>
          </p:cNvSpPr>
          <p:nvPr>
            <p:ph type="subTitle" idx="3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at $216.44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PE-Ratio: 489.72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Beta: 2.49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2"/>
          <p:cNvSpPr txBox="1">
            <a:spLocks noGrp="1"/>
          </p:cNvSpPr>
          <p:nvPr>
            <p:ph type="subTitle" idx="4"/>
          </p:nvPr>
        </p:nvSpPr>
        <p:spPr>
          <a:xfrm>
            <a:off x="1636288" y="2480288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834" name="Google Shape;834;p72"/>
          <p:cNvSpPr txBox="1">
            <a:spLocks noGrp="1"/>
          </p:cNvSpPr>
          <p:nvPr>
            <p:ph type="subTitle" idx="5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835" name="Google Shape;835;p72"/>
          <p:cNvSpPr txBox="1">
            <a:spLocks noGrp="1"/>
          </p:cNvSpPr>
          <p:nvPr>
            <p:ph type="subTitle" idx="6"/>
          </p:nvPr>
        </p:nvSpPr>
        <p:spPr>
          <a:xfrm>
            <a:off x="6229802" y="24653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SPECIFICS</a:t>
            </a:r>
            <a:endParaRPr/>
          </a:p>
        </p:txBody>
      </p:sp>
      <p:sp>
        <p:nvSpPr>
          <p:cNvPr id="836" name="Google Shape;836;p72"/>
          <p:cNvSpPr txBox="1">
            <a:spLocks noGrp="1"/>
          </p:cNvSpPr>
          <p:nvPr>
            <p:ph type="title" idx="4294967295"/>
          </p:nvPr>
        </p:nvSpPr>
        <p:spPr>
          <a:xfrm>
            <a:off x="3050750" y="445201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72"/>
          <p:cNvSpPr txBox="1"/>
          <p:nvPr/>
        </p:nvSpPr>
        <p:spPr>
          <a:xfrm>
            <a:off x="7797750" y="4529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Wyatt Ronek</a:t>
            </a:r>
            <a:endParaRPr/>
          </a:p>
        </p:txBody>
      </p:sp>
      <p:pic>
        <p:nvPicPr>
          <p:cNvPr id="838" name="Google Shape;8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3"/>
          <p:cNvSpPr txBox="1">
            <a:spLocks noGrp="1"/>
          </p:cNvSpPr>
          <p:nvPr>
            <p:ph type="title"/>
          </p:nvPr>
        </p:nvSpPr>
        <p:spPr>
          <a:xfrm>
            <a:off x="2335500" y="458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NEWS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3"/>
          <p:cNvSpPr txBox="1">
            <a:spLocks noGrp="1"/>
          </p:cNvSpPr>
          <p:nvPr>
            <p:ph type="title" idx="2"/>
          </p:nvPr>
        </p:nvSpPr>
        <p:spPr>
          <a:xfrm>
            <a:off x="1109034" y="19397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TIDAL</a:t>
            </a:r>
            <a:endParaRPr/>
          </a:p>
        </p:txBody>
      </p:sp>
      <p:sp>
        <p:nvSpPr>
          <p:cNvPr id="845" name="Google Shape;845;p7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6" name="Google Shape;846;p73"/>
          <p:cNvSpPr txBox="1">
            <a:spLocks noGrp="1"/>
          </p:cNvSpPr>
          <p:nvPr>
            <p:ph type="subTitle" idx="1"/>
          </p:nvPr>
        </p:nvSpPr>
        <p:spPr>
          <a:xfrm>
            <a:off x="1109025" y="2268800"/>
            <a:ext cx="1881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4th square acquired majority ownership of TIDAL.</a:t>
            </a:r>
            <a:endParaRPr/>
          </a:p>
        </p:txBody>
      </p:sp>
      <p:sp>
        <p:nvSpPr>
          <p:cNvPr id="847" name="Google Shape;847;p73"/>
          <p:cNvSpPr txBox="1">
            <a:spLocks noGrp="1"/>
          </p:cNvSpPr>
          <p:nvPr>
            <p:ph type="title" idx="3"/>
          </p:nvPr>
        </p:nvSpPr>
        <p:spPr>
          <a:xfrm>
            <a:off x="3483566" y="19397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APP</a:t>
            </a:r>
            <a:endParaRPr/>
          </a:p>
        </p:txBody>
      </p:sp>
      <p:sp>
        <p:nvSpPr>
          <p:cNvPr id="848" name="Google Shape;848;p73"/>
          <p:cNvSpPr txBox="1">
            <a:spLocks noGrp="1"/>
          </p:cNvSpPr>
          <p:nvPr>
            <p:ph type="subTitle" idx="4"/>
          </p:nvPr>
        </p:nvSpPr>
        <p:spPr>
          <a:xfrm>
            <a:off x="3483587" y="2322100"/>
            <a:ext cx="2076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25, 2020 cash app, owned by square acquired credit karma tax.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3"/>
          <p:cNvSpPr txBox="1">
            <a:spLocks noGrp="1"/>
          </p:cNvSpPr>
          <p:nvPr>
            <p:ph type="title" idx="5"/>
          </p:nvPr>
        </p:nvSpPr>
        <p:spPr>
          <a:xfrm>
            <a:off x="5983200" y="1939800"/>
            <a:ext cx="28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FINANCIAL SERVICES</a:t>
            </a:r>
            <a:endParaRPr/>
          </a:p>
        </p:txBody>
      </p:sp>
      <p:sp>
        <p:nvSpPr>
          <p:cNvPr id="850" name="Google Shape;850;p73"/>
          <p:cNvSpPr txBox="1">
            <a:spLocks noGrp="1"/>
          </p:cNvSpPr>
          <p:nvPr>
            <p:ph type="subTitle" idx="6"/>
          </p:nvPr>
        </p:nvSpPr>
        <p:spPr>
          <a:xfrm>
            <a:off x="5983200" y="2268800"/>
            <a:ext cx="2577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1st square announced its new independently governerned subsidiary , square financial services.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3"/>
          <p:cNvSpPr/>
          <p:nvPr/>
        </p:nvSpPr>
        <p:spPr>
          <a:xfrm rot="1800003">
            <a:off x="513561" y="197808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73"/>
          <p:cNvSpPr/>
          <p:nvPr/>
        </p:nvSpPr>
        <p:spPr>
          <a:xfrm>
            <a:off x="2887811" y="1978040"/>
            <a:ext cx="559800" cy="484800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73"/>
          <p:cNvSpPr/>
          <p:nvPr/>
        </p:nvSpPr>
        <p:spPr>
          <a:xfrm rot="-8993367">
            <a:off x="5333479" y="1983776"/>
            <a:ext cx="559731" cy="484712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73"/>
          <p:cNvSpPr txBox="1"/>
          <p:nvPr/>
        </p:nvSpPr>
        <p:spPr>
          <a:xfrm>
            <a:off x="584650" y="1910550"/>
            <a:ext cx="417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5" name="Google Shape;855;p73"/>
          <p:cNvSpPr txBox="1"/>
          <p:nvPr/>
        </p:nvSpPr>
        <p:spPr>
          <a:xfrm>
            <a:off x="2978813" y="1910550"/>
            <a:ext cx="26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2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6" name="Google Shape;856;p73"/>
          <p:cNvSpPr txBox="1"/>
          <p:nvPr/>
        </p:nvSpPr>
        <p:spPr>
          <a:xfrm>
            <a:off x="5415913" y="1910550"/>
            <a:ext cx="26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sz="2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7" name="Google Shape;857;p73"/>
          <p:cNvSpPr txBox="1">
            <a:spLocks noGrp="1"/>
          </p:cNvSpPr>
          <p:nvPr>
            <p:ph type="title" idx="2"/>
          </p:nvPr>
        </p:nvSpPr>
        <p:spPr>
          <a:xfrm>
            <a:off x="7730700" y="4653900"/>
            <a:ext cx="13215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Wyatt Ronek</a:t>
            </a:r>
            <a:endParaRPr sz="1800"/>
          </a:p>
        </p:txBody>
      </p:sp>
      <p:pic>
        <p:nvPicPr>
          <p:cNvPr id="858" name="Google Shape;85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74"/>
          <p:cNvCxnSpPr>
            <a:stCxn id="865" idx="3"/>
          </p:cNvCxnSpPr>
          <p:nvPr/>
        </p:nvCxnSpPr>
        <p:spPr>
          <a:xfrm>
            <a:off x="3575500" y="2724150"/>
            <a:ext cx="2003400" cy="2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74"/>
          <p:cNvSpPr/>
          <p:nvPr/>
        </p:nvSpPr>
        <p:spPr>
          <a:xfrm rot="1800402">
            <a:off x="4160783" y="239078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74"/>
          <p:cNvSpPr txBox="1">
            <a:spLocks noGrp="1"/>
          </p:cNvSpPr>
          <p:nvPr>
            <p:ph type="title"/>
          </p:nvPr>
        </p:nvSpPr>
        <p:spPr>
          <a:xfrm>
            <a:off x="3139550" y="458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 IN SQUARE?</a:t>
            </a:r>
            <a:endParaRPr/>
          </a:p>
        </p:txBody>
      </p:sp>
      <p:sp>
        <p:nvSpPr>
          <p:cNvPr id="865" name="Google Shape;865;p74"/>
          <p:cNvSpPr txBox="1"/>
          <p:nvPr/>
        </p:nvSpPr>
        <p:spPr>
          <a:xfrm>
            <a:off x="470800" y="2437800"/>
            <a:ext cx="310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Covid coming to an end</a:t>
            </a:r>
            <a:endParaRPr sz="31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68" name="Google Shape;868;p74"/>
          <p:cNvSpPr txBox="1"/>
          <p:nvPr/>
        </p:nvSpPr>
        <p:spPr>
          <a:xfrm>
            <a:off x="5568500" y="2285400"/>
            <a:ext cx="31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The ability to bundle their recent acquisitions</a:t>
            </a:r>
            <a:endParaRPr sz="31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69" name="Google Shape;869;p74"/>
          <p:cNvSpPr txBox="1"/>
          <p:nvPr/>
        </p:nvSpPr>
        <p:spPr>
          <a:xfrm>
            <a:off x="4212150" y="2544591"/>
            <a:ext cx="719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0" name="Google Shape;870;p74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1" name="Google Shape;871;p74"/>
          <p:cNvSpPr txBox="1"/>
          <p:nvPr/>
        </p:nvSpPr>
        <p:spPr>
          <a:xfrm>
            <a:off x="3699216" y="1713740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72" name="Google Shape;872;p74"/>
          <p:cNvSpPr txBox="1">
            <a:spLocks noGrp="1"/>
          </p:cNvSpPr>
          <p:nvPr>
            <p:ph type="title"/>
          </p:nvPr>
        </p:nvSpPr>
        <p:spPr>
          <a:xfrm>
            <a:off x="7730700" y="4653900"/>
            <a:ext cx="13215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Wyatt Ronek</a:t>
            </a:r>
            <a:endParaRPr sz="1800"/>
          </a:p>
        </p:txBody>
      </p:sp>
      <p:pic>
        <p:nvPicPr>
          <p:cNvPr id="873" name="Google Shape;8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8" name="Google Shape;878;p75"/>
          <p:cNvGraphicFramePr/>
          <p:nvPr/>
        </p:nvGraphicFramePr>
        <p:xfrm>
          <a:off x="950976" y="1200150"/>
          <a:ext cx="7653500" cy="2770650"/>
        </p:xfrm>
        <a:graphic>
          <a:graphicData uri="http://schemas.openxmlformats.org/drawingml/2006/table">
            <a:tbl>
              <a:tblPr>
                <a:noFill/>
                <a:tableStyleId>{CC424743-7FEB-4A4C-A0EE-863169A36DC3}</a:tableStyleId>
              </a:tblPr>
              <a:tblGrid>
                <a:gridCol w="10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1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SYMBOL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COMPANY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QUANTITY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BOUGHT AT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TOTAL PRICE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CURRENT PRICE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CURRENT TOTAL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TSLA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Tesla Inc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41.8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$597.95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$25,000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$634.84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$26,536.3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ASAN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Asana Inc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814.06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$30.71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$25,000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$32.68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$26,603.5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SPOT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Spotify Tech.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90.91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$274.98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$25,000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$274.52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$24,956.6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SQ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Square Inc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115.5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$216.44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$25,000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$220.33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        $25,448.1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TOTAL VAL: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$100,000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$103,544.5</a:t>
                      </a:r>
                      <a:endParaRPr b="1"/>
                    </a:p>
                  </a:txBody>
                  <a:tcPr marL="28575" marR="28575" marT="109725" marB="1828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79" name="Google Shape;879;p75"/>
          <p:cNvSpPr/>
          <p:nvPr/>
        </p:nvSpPr>
        <p:spPr>
          <a:xfrm>
            <a:off x="3883225" y="81614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0" name="Google Shape;880;p75"/>
          <p:cNvSpPr txBox="1"/>
          <p:nvPr/>
        </p:nvSpPr>
        <p:spPr>
          <a:xfrm>
            <a:off x="3072000" y="200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PORTFOLIO</a:t>
            </a:r>
            <a:endParaRPr/>
          </a:p>
        </p:txBody>
      </p:sp>
      <p:sp>
        <p:nvSpPr>
          <p:cNvPr id="881" name="Google Shape;881;p75"/>
          <p:cNvSpPr txBox="1"/>
          <p:nvPr/>
        </p:nvSpPr>
        <p:spPr>
          <a:xfrm>
            <a:off x="7373250" y="3848900"/>
            <a:ext cx="15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2" name="Google Shape;882;p75"/>
          <p:cNvSpPr txBox="1"/>
          <p:nvPr/>
        </p:nvSpPr>
        <p:spPr>
          <a:xfrm>
            <a:off x="6467100" y="3931100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3" name="Google Shape;883;p75"/>
          <p:cNvSpPr txBox="1"/>
          <p:nvPr/>
        </p:nvSpPr>
        <p:spPr>
          <a:xfrm>
            <a:off x="7184775" y="4579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Mumbai Investments</a:t>
            </a:r>
            <a:endParaRPr dirty="0"/>
          </a:p>
        </p:txBody>
      </p:sp>
      <p:pic>
        <p:nvPicPr>
          <p:cNvPr id="884" name="Google Shape;8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6"/>
          <p:cNvSpPr txBox="1">
            <a:spLocks noGrp="1"/>
          </p:cNvSpPr>
          <p:nvPr>
            <p:ph type="title"/>
          </p:nvPr>
        </p:nvSpPr>
        <p:spPr>
          <a:xfrm>
            <a:off x="468263" y="417355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</a:rPr>
              <a:t>Questions?</a:t>
            </a:r>
            <a:endParaRPr sz="6400">
              <a:solidFill>
                <a:srgbClr val="FFFFFF"/>
              </a:solidFill>
            </a:endParaRPr>
          </a:p>
        </p:txBody>
      </p:sp>
      <p:sp>
        <p:nvSpPr>
          <p:cNvPr id="890" name="Google Shape;890;p76"/>
          <p:cNvSpPr/>
          <p:nvPr/>
        </p:nvSpPr>
        <p:spPr>
          <a:xfrm>
            <a:off x="1212875" y="16389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1" name="Google Shape;891;p76"/>
          <p:cNvSpPr/>
          <p:nvPr/>
        </p:nvSpPr>
        <p:spPr>
          <a:xfrm>
            <a:off x="6298481" y="421684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2" name="Google Shape;892;p76"/>
          <p:cNvSpPr txBox="1"/>
          <p:nvPr/>
        </p:nvSpPr>
        <p:spPr>
          <a:xfrm>
            <a:off x="3211875" y="3152425"/>
            <a:ext cx="567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MUMBAI INVESTMENTS</a:t>
            </a:r>
            <a:endParaRPr sz="600"/>
          </a:p>
        </p:txBody>
      </p:sp>
      <p:pic>
        <p:nvPicPr>
          <p:cNvPr id="893" name="Google Shape;893;p76"/>
          <p:cNvPicPr preferRelativeResize="0"/>
          <p:nvPr/>
        </p:nvPicPr>
        <p:blipFill rotWithShape="1">
          <a:blip r:embed="rId3">
            <a:alphaModFix/>
          </a:blip>
          <a:srcRect l="7689" r="-7690"/>
          <a:stretch/>
        </p:blipFill>
        <p:spPr>
          <a:xfrm>
            <a:off x="4449200" y="27188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3329250" y="1720175"/>
            <a:ext cx="2485500" cy="21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/>
          <p:nvPr/>
        </p:nvSpPr>
        <p:spPr>
          <a:xfrm>
            <a:off x="3368200" y="3109750"/>
            <a:ext cx="2407500" cy="6432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title" idx="2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288" name="Google Shape;288;p50"/>
          <p:cNvSpPr/>
          <p:nvPr/>
        </p:nvSpPr>
        <p:spPr>
          <a:xfrm>
            <a:off x="3368200" y="1833475"/>
            <a:ext cx="2407500" cy="6432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0"/>
          <p:cNvSpPr txBox="1"/>
          <p:nvPr/>
        </p:nvSpPr>
        <p:spPr>
          <a:xfrm>
            <a:off x="3376054" y="1868725"/>
            <a:ext cx="9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F</a:t>
            </a:r>
            <a:endParaRPr sz="36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50"/>
          <p:cNvSpPr txBox="1"/>
          <p:nvPr/>
        </p:nvSpPr>
        <p:spPr>
          <a:xfrm>
            <a:off x="4860472" y="1868725"/>
            <a:ext cx="9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endParaRPr sz="36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1" name="Google Shape;291;p50"/>
          <p:cNvSpPr txBox="1"/>
          <p:nvPr/>
        </p:nvSpPr>
        <p:spPr>
          <a:xfrm>
            <a:off x="3376054" y="3145000"/>
            <a:ext cx="9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I</a:t>
            </a:r>
            <a:endParaRPr sz="36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2" name="Google Shape;292;p50"/>
          <p:cNvSpPr txBox="1"/>
          <p:nvPr/>
        </p:nvSpPr>
        <p:spPr>
          <a:xfrm>
            <a:off x="4860472" y="3145000"/>
            <a:ext cx="91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endParaRPr sz="36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CRITERIA</a:t>
            </a:r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title" idx="3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title" idx="5"/>
          </p:nvPr>
        </p:nvSpPr>
        <p:spPr>
          <a:xfrm>
            <a:off x="247275" y="3079050"/>
            <a:ext cx="30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</a:t>
            </a:r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title" idx="7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</a:t>
            </a:r>
            <a:endParaRPr/>
          </a:p>
        </p:txBody>
      </p:sp>
      <p:sp>
        <p:nvSpPr>
          <p:cNvPr id="297" name="Google Shape;297;p5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 txBox="1"/>
          <p:nvPr/>
        </p:nvSpPr>
        <p:spPr>
          <a:xfrm>
            <a:off x="7719625" y="460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0"/>
          <p:cNvSpPr txBox="1"/>
          <p:nvPr/>
        </p:nvSpPr>
        <p:spPr>
          <a:xfrm>
            <a:off x="7378175" y="465867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Mumbai Investments</a:t>
            </a:r>
            <a:endParaRPr sz="1800" dirty="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/>
          <p:nvPr/>
        </p:nvSpPr>
        <p:spPr>
          <a:xfrm rot="1799731">
            <a:off x="4303464" y="1358604"/>
            <a:ext cx="3011208" cy="2426293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1"/>
          <p:cNvSpPr/>
          <p:nvPr/>
        </p:nvSpPr>
        <p:spPr>
          <a:xfrm rot="1799535">
            <a:off x="1845526" y="1407367"/>
            <a:ext cx="2913082" cy="2547265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1"/>
          <p:cNvSpPr/>
          <p:nvPr/>
        </p:nvSpPr>
        <p:spPr>
          <a:xfrm rot="1799431">
            <a:off x="2878024" y="1358380"/>
            <a:ext cx="3098689" cy="2645241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3101900" y="2086950"/>
            <a:ext cx="26457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ASANA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309" name="Google Shape;309;p51"/>
          <p:cNvSpPr txBox="1"/>
          <p:nvPr/>
        </p:nvSpPr>
        <p:spPr>
          <a:xfrm>
            <a:off x="7719625" y="4600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Rishabh Tyagi</a:t>
            </a:r>
            <a:endParaRPr dirty="0"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ASANA</a:t>
            </a:r>
            <a:endParaRPr/>
          </a:p>
        </p:txBody>
      </p:sp>
      <p:sp>
        <p:nvSpPr>
          <p:cNvPr id="316" name="Google Shape;316;p52"/>
          <p:cNvSpPr/>
          <p:nvPr/>
        </p:nvSpPr>
        <p:spPr>
          <a:xfrm>
            <a:off x="3883225" y="243035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" name="Google Shape;317;p52"/>
          <p:cNvSpPr txBox="1">
            <a:spLocks noGrp="1"/>
          </p:cNvSpPr>
          <p:nvPr>
            <p:ph type="subTitle" idx="1"/>
          </p:nvPr>
        </p:nvSpPr>
        <p:spPr>
          <a:xfrm>
            <a:off x="2804250" y="2682455"/>
            <a:ext cx="35355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Asana is a SaaS designed to improve team collaboration and work management. It helps teams manage projects and tasks in one tool</a:t>
            </a:r>
            <a:endParaRPr/>
          </a:p>
        </p:txBody>
      </p:sp>
      <p:sp>
        <p:nvSpPr>
          <p:cNvPr id="318" name="Google Shape;318;p52"/>
          <p:cNvSpPr txBox="1"/>
          <p:nvPr/>
        </p:nvSpPr>
        <p:spPr>
          <a:xfrm>
            <a:off x="7735400" y="4606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Rishabh Tyagi</a:t>
            </a:r>
            <a:endParaRPr dirty="0"/>
          </a:p>
        </p:txBody>
      </p:sp>
      <p:sp>
        <p:nvSpPr>
          <p:cNvPr id="319" name="Google Shape;319;p52"/>
          <p:cNvSpPr txBox="1"/>
          <p:nvPr/>
        </p:nvSpPr>
        <p:spPr>
          <a:xfrm>
            <a:off x="8575800" y="4836875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Google Shape;326;p53"/>
          <p:cNvSpPr/>
          <p:nvPr/>
        </p:nvSpPr>
        <p:spPr>
          <a:xfrm flipH="1">
            <a:off x="6236695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3"/>
          <p:cNvSpPr/>
          <p:nvPr/>
        </p:nvSpPr>
        <p:spPr>
          <a:xfrm flipH="1">
            <a:off x="519289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3"/>
          <p:cNvSpPr/>
          <p:nvPr/>
        </p:nvSpPr>
        <p:spPr>
          <a:xfrm>
            <a:off x="1550017" y="21590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3"/>
          <p:cNvSpPr/>
          <p:nvPr/>
        </p:nvSpPr>
        <p:spPr>
          <a:xfrm>
            <a:off x="3721912" y="1507741"/>
            <a:ext cx="1754239" cy="151919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3"/>
          <p:cNvSpPr/>
          <p:nvPr/>
        </p:nvSpPr>
        <p:spPr>
          <a:xfrm>
            <a:off x="2327013" y="13120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1163913" y="3416650"/>
            <a:ext cx="216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89000 paying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Million Free users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subTitle" idx="2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of $142.6 million in FY20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subTitle" idx="3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at $29.55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PE-Ratio: -45.08</a:t>
            </a:r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subTitle" idx="4"/>
          </p:nvPr>
        </p:nvSpPr>
        <p:spPr>
          <a:xfrm>
            <a:off x="1636288" y="2480300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subTitle" idx="5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subTitle" idx="6"/>
          </p:nvPr>
        </p:nvSpPr>
        <p:spPr>
          <a:xfrm>
            <a:off x="6229802" y="24653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SPECIFICS</a:t>
            </a:r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title" idx="4294967295"/>
          </p:nvPr>
        </p:nvSpPr>
        <p:spPr>
          <a:xfrm>
            <a:off x="3050750" y="445201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ASANA</a:t>
            </a:r>
            <a:endParaRPr/>
          </a:p>
        </p:txBody>
      </p:sp>
      <p:sp>
        <p:nvSpPr>
          <p:cNvPr id="338" name="Google Shape;338;p53"/>
          <p:cNvSpPr txBox="1"/>
          <p:nvPr/>
        </p:nvSpPr>
        <p:spPr>
          <a:xfrm>
            <a:off x="7797750" y="4529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Rishabh Tyagi</a:t>
            </a:r>
            <a:endParaRPr dirty="0"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54"/>
          <p:cNvGrpSpPr/>
          <p:nvPr/>
        </p:nvGrpSpPr>
        <p:grpSpPr>
          <a:xfrm>
            <a:off x="1679877" y="3348384"/>
            <a:ext cx="286324" cy="348163"/>
            <a:chOff x="1767069" y="3360146"/>
            <a:chExt cx="286324" cy="348163"/>
          </a:xfrm>
        </p:grpSpPr>
        <p:sp>
          <p:nvSpPr>
            <p:cNvPr id="345" name="Google Shape;345;p54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4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4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4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4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title" idx="2"/>
          </p:nvPr>
        </p:nvSpPr>
        <p:spPr>
          <a:xfrm>
            <a:off x="3757095" y="1742975"/>
            <a:ext cx="22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Dustin Moskovitz</a:t>
            </a:r>
            <a:endParaRPr sz="2100"/>
          </a:p>
        </p:txBody>
      </p:sp>
      <p:sp>
        <p:nvSpPr>
          <p:cNvPr id="354" name="Google Shape;354;p54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Google Shape;355;p54"/>
          <p:cNvSpPr txBox="1">
            <a:spLocks noGrp="1"/>
          </p:cNvSpPr>
          <p:nvPr>
            <p:ph type="subTitle" idx="1"/>
          </p:nvPr>
        </p:nvSpPr>
        <p:spPr>
          <a:xfrm>
            <a:off x="3757100" y="2072000"/>
            <a:ext cx="2433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Experienced co-founder with 80% employee approval ratings. Co-founded FB.  </a:t>
            </a:r>
            <a:br>
              <a:rPr lang="en" sz="1300"/>
            </a:br>
            <a:endParaRPr sz="1300"/>
          </a:p>
        </p:txBody>
      </p:sp>
      <p:sp>
        <p:nvSpPr>
          <p:cNvPr id="356" name="Google Shape;356;p54"/>
          <p:cNvSpPr txBox="1">
            <a:spLocks noGrp="1"/>
          </p:cNvSpPr>
          <p:nvPr>
            <p:ph type="title" idx="3"/>
          </p:nvPr>
        </p:nvSpPr>
        <p:spPr>
          <a:xfrm>
            <a:off x="6089334" y="3173925"/>
            <a:ext cx="28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Justin Rosenstein</a:t>
            </a:r>
            <a:endParaRPr sz="2100"/>
          </a:p>
        </p:txBody>
      </p:sp>
      <p:sp>
        <p:nvSpPr>
          <p:cNvPr id="357" name="Google Shape;357;p54"/>
          <p:cNvSpPr txBox="1">
            <a:spLocks noGrp="1"/>
          </p:cNvSpPr>
          <p:nvPr>
            <p:ph type="subTitle" idx="4"/>
          </p:nvPr>
        </p:nvSpPr>
        <p:spPr>
          <a:xfrm>
            <a:off x="6089325" y="3502925"/>
            <a:ext cx="2433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Head of Product. Headed the team behind like button and Google Drive. </a:t>
            </a:r>
            <a:endParaRPr sz="1300"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 idx="9"/>
          </p:nvPr>
        </p:nvSpPr>
        <p:spPr>
          <a:xfrm>
            <a:off x="2132141" y="3190729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Tim Wan</a:t>
            </a:r>
            <a:endParaRPr sz="2100"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3"/>
          </p:nvPr>
        </p:nvSpPr>
        <p:spPr>
          <a:xfrm>
            <a:off x="2132150" y="3502925"/>
            <a:ext cx="2433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CFO with prior start up experience. Google acquired his previous startup Apigee.</a:t>
            </a:r>
            <a:endParaRPr sz="1300"/>
          </a:p>
        </p:txBody>
      </p:sp>
      <p:sp>
        <p:nvSpPr>
          <p:cNvPr id="360" name="Google Shape;360;p54"/>
          <p:cNvSpPr/>
          <p:nvPr/>
        </p:nvSpPr>
        <p:spPr>
          <a:xfrm rot="1800003">
            <a:off x="3161636" y="1781271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61" name="Google Shape;361;p54"/>
          <p:cNvSpPr/>
          <p:nvPr/>
        </p:nvSpPr>
        <p:spPr>
          <a:xfrm rot="1800003">
            <a:off x="5492861" y="3212209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62" name="Google Shape;362;p54"/>
          <p:cNvSpPr/>
          <p:nvPr/>
        </p:nvSpPr>
        <p:spPr>
          <a:xfrm rot="1800003">
            <a:off x="1535686" y="3272534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54"/>
          <p:cNvGrpSpPr/>
          <p:nvPr/>
        </p:nvGrpSpPr>
        <p:grpSpPr>
          <a:xfrm>
            <a:off x="5584023" y="3329619"/>
            <a:ext cx="377463" cy="277270"/>
            <a:chOff x="1289311" y="2926222"/>
            <a:chExt cx="408156" cy="299783"/>
          </a:xfrm>
        </p:grpSpPr>
        <p:sp>
          <p:nvSpPr>
            <p:cNvPr id="364" name="Google Shape;364;p54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grpSp>
        <p:nvGrpSpPr>
          <p:cNvPr id="366" name="Google Shape;366;p54"/>
          <p:cNvGrpSpPr/>
          <p:nvPr/>
        </p:nvGrpSpPr>
        <p:grpSpPr>
          <a:xfrm>
            <a:off x="3269981" y="1884716"/>
            <a:ext cx="343086" cy="305229"/>
            <a:chOff x="854261" y="2908813"/>
            <a:chExt cx="377474" cy="335748"/>
          </a:xfrm>
        </p:grpSpPr>
        <p:sp>
          <p:nvSpPr>
            <p:cNvPr id="367" name="Google Shape;367;p54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  <p:sp>
        <p:nvSpPr>
          <p:cNvPr id="372" name="Google Shape;372;p54"/>
          <p:cNvSpPr txBox="1"/>
          <p:nvPr/>
        </p:nvSpPr>
        <p:spPr>
          <a:xfrm>
            <a:off x="7735400" y="4472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Rishabh Tyagi</a:t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55"/>
          <p:cNvCxnSpPr/>
          <p:nvPr/>
        </p:nvCxnSpPr>
        <p:spPr>
          <a:xfrm>
            <a:off x="3823800" y="2724150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55"/>
          <p:cNvSpPr/>
          <p:nvPr/>
        </p:nvSpPr>
        <p:spPr>
          <a:xfrm rot="1800402">
            <a:off x="4160783" y="239078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INVEST IN ASANA</a:t>
            </a:r>
            <a:endParaRPr/>
          </a:p>
        </p:txBody>
      </p:sp>
      <p:sp>
        <p:nvSpPr>
          <p:cNvPr id="381" name="Google Shape;381;p55"/>
          <p:cNvSpPr txBox="1"/>
          <p:nvPr/>
        </p:nvSpPr>
        <p:spPr>
          <a:xfrm>
            <a:off x="720000" y="2392625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Covid is still here.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720000" y="3407525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Asana planning to introduce more than 50 new software integrations.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6132992" y="239263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Remote work will be the new normal after covid.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6132992" y="340753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 freemium product with more than 125% retention rate.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85" name="Google Shape;385;p55"/>
          <p:cNvCxnSpPr/>
          <p:nvPr/>
        </p:nvCxnSpPr>
        <p:spPr>
          <a:xfrm>
            <a:off x="3823800" y="3751225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55"/>
          <p:cNvSpPr/>
          <p:nvPr/>
        </p:nvSpPr>
        <p:spPr>
          <a:xfrm rot="1800402">
            <a:off x="4160783" y="3395130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5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88" name="Google Shape;388;p55"/>
          <p:cNvGrpSpPr/>
          <p:nvPr/>
        </p:nvGrpSpPr>
        <p:grpSpPr>
          <a:xfrm>
            <a:off x="5647330" y="3576506"/>
            <a:ext cx="350166" cy="349434"/>
            <a:chOff x="3541011" y="1508594"/>
            <a:chExt cx="350166" cy="349434"/>
          </a:xfrm>
        </p:grpSpPr>
        <p:sp>
          <p:nvSpPr>
            <p:cNvPr id="389" name="Google Shape;389;p55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5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5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5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5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55"/>
          <p:cNvGrpSpPr/>
          <p:nvPr/>
        </p:nvGrpSpPr>
        <p:grpSpPr>
          <a:xfrm>
            <a:off x="5603270" y="2609136"/>
            <a:ext cx="349052" cy="230049"/>
            <a:chOff x="3988156" y="1568461"/>
            <a:chExt cx="349052" cy="230049"/>
          </a:xfrm>
        </p:grpSpPr>
        <p:sp>
          <p:nvSpPr>
            <p:cNvPr id="403" name="Google Shape;403;p55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5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55"/>
          <p:cNvGrpSpPr/>
          <p:nvPr/>
        </p:nvGrpSpPr>
        <p:grpSpPr>
          <a:xfrm>
            <a:off x="3212413" y="3575371"/>
            <a:ext cx="284251" cy="351694"/>
            <a:chOff x="3576626" y="1975821"/>
            <a:chExt cx="284251" cy="351694"/>
          </a:xfrm>
        </p:grpSpPr>
        <p:sp>
          <p:nvSpPr>
            <p:cNvPr id="411" name="Google Shape;411;p55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55"/>
          <p:cNvGrpSpPr/>
          <p:nvPr/>
        </p:nvGrpSpPr>
        <p:grpSpPr>
          <a:xfrm>
            <a:off x="3220364" y="2571960"/>
            <a:ext cx="345265" cy="349848"/>
            <a:chOff x="3979435" y="1976585"/>
            <a:chExt cx="345265" cy="349848"/>
          </a:xfrm>
        </p:grpSpPr>
        <p:sp>
          <p:nvSpPr>
            <p:cNvPr id="415" name="Google Shape;415;p55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5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5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5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5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5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5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5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5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55"/>
          <p:cNvSpPr txBox="1"/>
          <p:nvPr/>
        </p:nvSpPr>
        <p:spPr>
          <a:xfrm>
            <a:off x="7762275" y="4566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Rishabh Tyagi</a:t>
            </a:r>
            <a:endParaRPr/>
          </a:p>
        </p:txBody>
      </p:sp>
      <p:pic>
        <p:nvPicPr>
          <p:cNvPr id="433" name="Google Shape;4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/>
          <p:nvPr/>
        </p:nvSpPr>
        <p:spPr>
          <a:xfrm rot="1799731">
            <a:off x="4303464" y="1358604"/>
            <a:ext cx="3011208" cy="2426293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6"/>
          <p:cNvSpPr/>
          <p:nvPr/>
        </p:nvSpPr>
        <p:spPr>
          <a:xfrm rot="1799535">
            <a:off x="1845526" y="1407367"/>
            <a:ext cx="2913082" cy="2547265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6"/>
          <p:cNvSpPr/>
          <p:nvPr/>
        </p:nvSpPr>
        <p:spPr>
          <a:xfrm rot="1799431">
            <a:off x="2878024" y="1358380"/>
            <a:ext cx="3098689" cy="2645241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6"/>
          <p:cNvSpPr txBox="1">
            <a:spLocks noGrp="1"/>
          </p:cNvSpPr>
          <p:nvPr>
            <p:ph type="title"/>
          </p:nvPr>
        </p:nvSpPr>
        <p:spPr>
          <a:xfrm>
            <a:off x="3101900" y="2086950"/>
            <a:ext cx="26457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TESLA</a:t>
            </a:r>
            <a:endParaRPr sz="5800"/>
          </a:p>
        </p:txBody>
      </p:sp>
      <p:sp>
        <p:nvSpPr>
          <p:cNvPr id="442" name="Google Shape;442;p56"/>
          <p:cNvSpPr txBox="1"/>
          <p:nvPr/>
        </p:nvSpPr>
        <p:spPr>
          <a:xfrm>
            <a:off x="758407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Shivani Agrawal</a:t>
            </a:r>
            <a:endParaRPr dirty="0"/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4058000"/>
            <a:ext cx="1928450" cy="1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925</Words>
  <Application>Microsoft Office PowerPoint</Application>
  <PresentationFormat>On-screen Show (16:9)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Nunito Light</vt:lpstr>
      <vt:lpstr>Economica</vt:lpstr>
      <vt:lpstr>Arial</vt:lpstr>
      <vt:lpstr>Roboto</vt:lpstr>
      <vt:lpstr>Lato Light</vt:lpstr>
      <vt:lpstr>Roboto Condensed Light</vt:lpstr>
      <vt:lpstr>Fira Sans Extra Condensed Medium</vt:lpstr>
      <vt:lpstr>Honeycomb Meeting by Slidesgo</vt:lpstr>
      <vt:lpstr>PowerPoint Presentation</vt:lpstr>
      <vt:lpstr>OUR PICKS</vt:lpstr>
      <vt:lpstr>FINANCIALS</vt:lpstr>
      <vt:lpstr>ASANA</vt:lpstr>
      <vt:lpstr>ABOUT ASANA</vt:lpstr>
      <vt:lpstr>ASANA</vt:lpstr>
      <vt:lpstr>LEADERSHIP</vt:lpstr>
      <vt:lpstr>WHY INVEST IN ASANA</vt:lpstr>
      <vt:lpstr>TESLA</vt:lpstr>
      <vt:lpstr>ABOUT TESLA</vt:lpstr>
      <vt:lpstr>TESLA</vt:lpstr>
      <vt:lpstr>LEADERSHIP</vt:lpstr>
      <vt:lpstr>FUTURE INNOVATIONS</vt:lpstr>
      <vt:lpstr>WHY INVEST IN TESLA</vt:lpstr>
      <vt:lpstr>SPOTIFY</vt:lpstr>
      <vt:lpstr>ABOUT SPOTIFY</vt:lpstr>
      <vt:lpstr>LEADERSHIP</vt:lpstr>
      <vt:lpstr>INNOVATIONS</vt:lpstr>
      <vt:lpstr>SPOTIFY</vt:lpstr>
      <vt:lpstr>NEW TECHNOLOGY </vt:lpstr>
      <vt:lpstr>WHY INVEST IN SPOTIFY</vt:lpstr>
      <vt:lpstr>SQUARE</vt:lpstr>
      <vt:lpstr>ABOUT SQUARE</vt:lpstr>
      <vt:lpstr>LEADERSHIP</vt:lpstr>
      <vt:lpstr>SQUARE </vt:lpstr>
      <vt:lpstr>RECENT NEWS </vt:lpstr>
      <vt:lpstr>WHY INVEST IN SQUARE?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Shivani  Agrawal</cp:lastModifiedBy>
  <cp:revision>2</cp:revision>
  <dcterms:modified xsi:type="dcterms:W3CDTF">2021-03-13T17:06:51Z</dcterms:modified>
</cp:coreProperties>
</file>